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comment1.xml" ContentType="application/vnd.openxmlformats-officedocument.presentationml.comments+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ruong Thi To Nu" initials="TTTN"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854" y="-2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oleObject" Target="file:///\\10.15.192.1\truongthitonu$\TRUONG%20THI%20TO%20NU\NAM%202023\C&#212;NG%20KHAI%20NG&#194;N%20S&#193;CH\CONG%20KHAI%20DT%202024_%20HDND%20da%20phe%20chuan\DT%20NAM%202023(Gui%20TUNG)\BC%20NS%20CONG%20DAN\Ve%20so%20do.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10.15.192.1\truongthitonu$\TRUONG%20THI%20TO%20NU\NAM%202023\C&#212;NG%20KHAI%20NG&#194;N%20S&#193;CH\CONG%20KHAI%20DT%202024_%20HDND%20da%20phe%20chuan\DT%20NAM%202023(Gui%20TUNG)\BC%20NS%20CONG%20DAN\Ve%20so%20do.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10.15.192.1\truongthitonu$\TRUONG%20THI%20TO%20NU\NAM%202023\C&#212;NG%20KHAI%20NG&#194;N%20S&#193;CH\CONG%20KHAI%20DT%202024_%20HDND%20da%20phe%20chuan\DT%20NAM%202023(Gui%20TUNG)\BC%20NS%20CONG%20DAN\Ve%20so%20do.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10.15.192.1\truongthitonu$\TRUONG%20THI%20TO%20NU\NAM%202023\C&#212;NG%20KHAI%20NG&#194;N%20S&#193;CH\CONG%20KHAI%20DT%202024_%20HDND%20da%20phe%20chuan\DT%20NAM%202023(Gui%20TUNG)\BC%20NS%20CONG%20DAN\Ve%20so%20do.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pieChart>
        <c:varyColors val="1"/>
        <c:ser>
          <c:idx val="0"/>
          <c:order val="0"/>
          <c:dLbls>
            <c:dLbl>
              <c:idx val="0"/>
              <c:layout>
                <c:manualLayout>
                  <c:x val="0.18654026415406572"/>
                  <c:y val="-1.0050396338686703E-2"/>
                </c:manualLayout>
              </c:layout>
              <c:tx>
                <c:rich>
                  <a:bodyPr/>
                  <a:lstStyle/>
                  <a:p>
                    <a:r>
                      <a:rPr lang="en-US" dirty="0"/>
                      <a:t> 5.897.000</a:t>
                    </a:r>
                    <a:r>
                      <a:rPr lang="en-US" baseline="0" dirty="0"/>
                      <a:t> </a:t>
                    </a:r>
                    <a:r>
                      <a:rPr lang="en-US" baseline="0" dirty="0" err="1"/>
                      <a:t>trđ</a:t>
                    </a:r>
                    <a:r>
                      <a:rPr lang="en-US" baseline="0" dirty="0"/>
                      <a:t>;</a:t>
                    </a:r>
                    <a:r>
                      <a:rPr lang="en-US" dirty="0"/>
                      <a:t> 99,15%</a:t>
                    </a:r>
                  </a:p>
                </c:rich>
              </c:tx>
              <c:dLblPos val="bestFit"/>
              <c:showLegendKey val="0"/>
              <c:showVal val="1"/>
              <c:showCatName val="0"/>
              <c:showSerName val="0"/>
              <c:showPercent val="1"/>
              <c:showBubbleSize val="0"/>
            </c:dLbl>
            <c:dLbl>
              <c:idx val="1"/>
              <c:layout>
                <c:manualLayout>
                  <c:x val="-0.13335592045258313"/>
                  <c:y val="-3.1181110546223243E-4"/>
                </c:manualLayout>
              </c:layout>
              <c:tx>
                <c:rich>
                  <a:bodyPr/>
                  <a:lstStyle/>
                  <a:p>
                    <a:r>
                      <a:rPr lang="en-US"/>
                      <a:t> 50.500</a:t>
                    </a:r>
                    <a:r>
                      <a:rPr lang="en-US" baseline="0"/>
                      <a:t> trđ;</a:t>
                    </a:r>
                    <a:r>
                      <a:rPr lang="en-US"/>
                      <a:t> 0,85%</a:t>
                    </a:r>
                  </a:p>
                </c:rich>
              </c:tx>
              <c:dLblPos val="bestFit"/>
              <c:showLegendKey val="0"/>
              <c:showVal val="1"/>
              <c:showCatName val="0"/>
              <c:showSerName val="0"/>
              <c:showPercent val="1"/>
              <c:showBubbleSize val="0"/>
            </c:dLbl>
            <c:numFmt formatCode="#,##0" sourceLinked="0"/>
            <c:dLblPos val="outEnd"/>
            <c:showLegendKey val="0"/>
            <c:showVal val="1"/>
            <c:showCatName val="0"/>
            <c:showSerName val="0"/>
            <c:showPercent val="1"/>
            <c:showBubbleSize val="0"/>
            <c:showLeaderLines val="1"/>
          </c:dLbls>
          <c:cat>
            <c:strRef>
              <c:f>'[Ve so do.xlsx]Sheet1'!$A$4:$A$5</c:f>
              <c:strCache>
                <c:ptCount val="2"/>
                <c:pt idx="0">
                  <c:v>Thu nội địa</c:v>
                </c:pt>
                <c:pt idx="1">
                  <c:v>Thu từ XNK</c:v>
                </c:pt>
              </c:strCache>
            </c:strRef>
          </c:cat>
          <c:val>
            <c:numRef>
              <c:f>'[Ve so do.xlsx]Sheet1'!$B$4:$B$5</c:f>
              <c:numCache>
                <c:formatCode>_-* #.##0\ _₫_-;\-* #.##0\ _₫_-;_-* "-"??\ _₫_-;_-@_-</c:formatCode>
                <c:ptCount val="2"/>
                <c:pt idx="0">
                  <c:v>5897000</c:v>
                </c:pt>
                <c:pt idx="1">
                  <c:v>50500</c:v>
                </c:pt>
              </c:numCache>
            </c:numRef>
          </c:val>
        </c:ser>
        <c:dLbls>
          <c:showLegendKey val="0"/>
          <c:showVal val="0"/>
          <c:showCatName val="0"/>
          <c:showSerName val="0"/>
          <c:showPercent val="0"/>
          <c:showBubbleSize val="0"/>
          <c:showLeaderLines val="1"/>
        </c:dLbls>
        <c:firstSliceAng val="0"/>
      </c:pieChart>
    </c:plotArea>
    <c:legend>
      <c:legendPos val="r"/>
      <c:layout/>
      <c:overlay val="0"/>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840450763283759"/>
          <c:y val="6.4074120734908133E-2"/>
          <c:w val="0.71775099784040641"/>
          <c:h val="0.90295394717128741"/>
        </c:manualLayout>
      </c:layout>
      <c:pieChart>
        <c:varyColors val="1"/>
        <c:ser>
          <c:idx val="0"/>
          <c:order val="0"/>
          <c:dLbls>
            <c:dLbl>
              <c:idx val="0"/>
              <c:layout>
                <c:manualLayout>
                  <c:x val="-3.8604468322086089E-3"/>
                  <c:y val="-0.17379548556430446"/>
                </c:manualLayout>
              </c:layout>
              <c:showLegendKey val="0"/>
              <c:showVal val="1"/>
              <c:showCatName val="0"/>
              <c:showSerName val="0"/>
              <c:showPercent val="0"/>
              <c:showBubbleSize val="0"/>
            </c:dLbl>
            <c:dLbl>
              <c:idx val="1"/>
              <c:layout>
                <c:manualLayout>
                  <c:x val="0.1392990893009238"/>
                  <c:y val="-5.3333333333333337E-2"/>
                </c:manualLayout>
              </c:layout>
              <c:showLegendKey val="0"/>
              <c:showVal val="1"/>
              <c:showCatName val="0"/>
              <c:showSerName val="0"/>
              <c:showPercent val="0"/>
              <c:showBubbleSize val="0"/>
            </c:dLbl>
            <c:dLbl>
              <c:idx val="2"/>
              <c:layout>
                <c:manualLayout>
                  <c:x val="-1.4843540542139298E-2"/>
                  <c:y val="-1.8642217024794426E-2"/>
                </c:manualLayout>
              </c:layout>
              <c:showLegendKey val="0"/>
              <c:showVal val="1"/>
              <c:showCatName val="0"/>
              <c:showSerName val="0"/>
              <c:showPercent val="0"/>
              <c:showBubbleSize val="0"/>
            </c:dLbl>
            <c:dLbl>
              <c:idx val="3"/>
              <c:layout>
                <c:manualLayout>
                  <c:x val="-3.1104370045207365E-2"/>
                  <c:y val="4.9294698162729661E-2"/>
                </c:manualLayout>
              </c:layout>
              <c:showLegendKey val="0"/>
              <c:showVal val="1"/>
              <c:showCatName val="0"/>
              <c:showSerName val="0"/>
              <c:showPercent val="0"/>
              <c:showBubbleSize val="0"/>
            </c:dLbl>
            <c:dLbl>
              <c:idx val="4"/>
              <c:layout>
                <c:manualLayout>
                  <c:x val="-3.1012907030072725E-2"/>
                  <c:y val="-0.12202057742782152"/>
                </c:manualLayout>
              </c:layout>
              <c:showLegendKey val="0"/>
              <c:showVal val="1"/>
              <c:showCatName val="0"/>
              <c:showSerName val="0"/>
              <c:showPercent val="0"/>
              <c:showBubbleSize val="0"/>
            </c:dLbl>
            <c:dLbl>
              <c:idx val="5"/>
              <c:layout>
                <c:manualLayout>
                  <c:x val="4.1677258730262881E-3"/>
                  <c:y val="-0.12598404199475066"/>
                </c:manualLayout>
              </c:layout>
              <c:showLegendKey val="0"/>
              <c:showVal val="1"/>
              <c:showCatName val="0"/>
              <c:showSerName val="0"/>
              <c:showPercent val="0"/>
              <c:showBubbleSize val="0"/>
            </c:dLbl>
            <c:dLbl>
              <c:idx val="6"/>
              <c:layout>
                <c:manualLayout>
                  <c:x val="-1.8876581931436844E-2"/>
                  <c:y val="-2.318516637033274E-2"/>
                </c:manualLayout>
              </c:layout>
              <c:showLegendKey val="0"/>
              <c:showVal val="1"/>
              <c:showCatName val="0"/>
              <c:showSerName val="0"/>
              <c:showPercent val="0"/>
              <c:showBubbleSize val="0"/>
            </c:dLbl>
            <c:dLbl>
              <c:idx val="7"/>
              <c:layout>
                <c:manualLayout>
                  <c:x val="-2.0093800948976087E-2"/>
                  <c:y val="-2.9641069059915898E-2"/>
                </c:manualLayout>
              </c:layout>
              <c:showLegendKey val="0"/>
              <c:showVal val="1"/>
              <c:showCatName val="0"/>
              <c:showSerName val="0"/>
              <c:showPercent val="0"/>
              <c:showBubbleSize val="0"/>
            </c:dLbl>
            <c:dLbl>
              <c:idx val="8"/>
              <c:layout>
                <c:manualLayout>
                  <c:x val="3.036544082557862E-2"/>
                  <c:y val="-5.1522366155843421E-2"/>
                </c:manualLayout>
              </c:layout>
              <c:showLegendKey val="0"/>
              <c:showVal val="1"/>
              <c:showCatName val="0"/>
              <c:showSerName val="0"/>
              <c:showPercent val="0"/>
              <c:showBubbleSize val="0"/>
            </c:dLbl>
            <c:numFmt formatCode="#,##0" sourceLinked="0"/>
            <c:showLegendKey val="0"/>
            <c:showVal val="1"/>
            <c:showCatName val="0"/>
            <c:showSerName val="0"/>
            <c:showPercent val="0"/>
            <c:showBubbleSize val="0"/>
            <c:showLeaderLines val="1"/>
          </c:dLbls>
          <c:cat>
            <c:strRef>
              <c:f>'[Ve so do.xlsx]Sheet1'!$A$27:$A$35</c:f>
              <c:strCache>
                <c:ptCount val="9"/>
                <c:pt idx="0">
                  <c:v>Thuế GTGT</c:v>
                </c:pt>
                <c:pt idx="1">
                  <c:v>Thuế TTĐB</c:v>
                </c:pt>
                <c:pt idx="2">
                  <c:v>Thuế thu nhập DN</c:v>
                </c:pt>
                <c:pt idx="3">
                  <c:v>Thuế tài nguyên</c:v>
                </c:pt>
                <c:pt idx="4">
                  <c:v>Thuế nhập khẩu</c:v>
                </c:pt>
                <c:pt idx="5">
                  <c:v>Thuế TN cá nhân</c:v>
                </c:pt>
                <c:pt idx="6">
                  <c:v>Thuế BV môi trường</c:v>
                </c:pt>
                <c:pt idx="7">
                  <c:v>Thuế SD đất phi NNo</c:v>
                </c:pt>
                <c:pt idx="8">
                  <c:v>Phí, lệ phí</c:v>
                </c:pt>
              </c:strCache>
            </c:strRef>
          </c:cat>
          <c:val>
            <c:numRef>
              <c:f>'[Ve so do.xlsx]Sheet1'!$B$27:$B$35</c:f>
              <c:numCache>
                <c:formatCode>_-* #.##0\ _₫_-;\-* #.##0\ _₫_-;_-* "-"??\ _₫_-;_-@_-</c:formatCode>
                <c:ptCount val="9"/>
                <c:pt idx="0">
                  <c:v>1506900</c:v>
                </c:pt>
                <c:pt idx="1">
                  <c:v>1304008</c:v>
                </c:pt>
                <c:pt idx="2">
                  <c:v>782500</c:v>
                </c:pt>
                <c:pt idx="3">
                  <c:v>8500</c:v>
                </c:pt>
                <c:pt idx="4">
                  <c:v>21000</c:v>
                </c:pt>
                <c:pt idx="5">
                  <c:v>550000</c:v>
                </c:pt>
                <c:pt idx="6">
                  <c:v>310000</c:v>
                </c:pt>
                <c:pt idx="7">
                  <c:v>8000</c:v>
                </c:pt>
                <c:pt idx="8">
                  <c:v>265000</c:v>
                </c:pt>
              </c:numCache>
            </c:numRef>
          </c:val>
        </c:ser>
        <c:dLbls>
          <c:showLegendKey val="0"/>
          <c:showVal val="0"/>
          <c:showCatName val="0"/>
          <c:showSerName val="0"/>
          <c:showPercent val="0"/>
          <c:showBubbleSize val="0"/>
          <c:showLeaderLines val="1"/>
        </c:dLbls>
        <c:firstSliceAng val="0"/>
      </c:pieChart>
    </c:plotArea>
    <c:legend>
      <c:legendPos val="r"/>
      <c:legendEntry>
        <c:idx val="6"/>
        <c:txPr>
          <a:bodyPr/>
          <a:lstStyle/>
          <a:p>
            <a:pPr>
              <a:defRPr sz="900"/>
            </a:pPr>
            <a:endParaRPr lang="en-US"/>
          </a:p>
        </c:txPr>
      </c:legendEntry>
      <c:legendEntry>
        <c:idx val="7"/>
        <c:txPr>
          <a:bodyPr/>
          <a:lstStyle/>
          <a:p>
            <a:pPr>
              <a:defRPr sz="900"/>
            </a:pPr>
            <a:endParaRPr lang="en-US"/>
          </a:p>
        </c:txPr>
      </c:legendEntry>
      <c:layout>
        <c:manualLayout>
          <c:xMode val="edge"/>
          <c:yMode val="edge"/>
          <c:x val="0.8261561742824779"/>
          <c:y val="0.1950518928503984"/>
          <c:w val="0.17384382571752216"/>
          <c:h val="0.73126648845319608"/>
        </c:manualLayout>
      </c:layout>
      <c:overlay val="0"/>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30"/>
      <c:rotY val="0"/>
      <c:rAngAx val="0"/>
      <c:perspective val="30"/>
    </c:view3D>
    <c:floor>
      <c:thickness val="0"/>
    </c:floor>
    <c:sideWall>
      <c:thickness val="0"/>
    </c:sideWall>
    <c:backWall>
      <c:thickness val="0"/>
    </c:backWall>
    <c:plotArea>
      <c:layout>
        <c:manualLayout>
          <c:layoutTarget val="inner"/>
          <c:xMode val="edge"/>
          <c:yMode val="edge"/>
          <c:x val="6.7964814814194072E-2"/>
          <c:y val="0.10078425294248719"/>
          <c:w val="0.65916336339249026"/>
          <c:h val="0.87819071421806694"/>
        </c:manualLayout>
      </c:layout>
      <c:pie3DChart>
        <c:varyColors val="1"/>
        <c:ser>
          <c:idx val="0"/>
          <c:order val="0"/>
          <c:dLbls>
            <c:dLbl>
              <c:idx val="0"/>
              <c:layout>
                <c:manualLayout>
                  <c:x val="-0.18075997347234263"/>
                  <c:y val="2.1818856888345381E-2"/>
                </c:manualLayout>
              </c:layout>
              <c:tx>
                <c:rich>
                  <a:bodyPr/>
                  <a:lstStyle/>
                  <a:p>
                    <a:r>
                      <a:rPr lang="en-US"/>
                      <a:t>4.384.090 </a:t>
                    </a:r>
                    <a:r>
                      <a:rPr lang="en-US">
                        <a:solidFill>
                          <a:srgbClr val="FF0000"/>
                        </a:solidFill>
                      </a:rPr>
                      <a:t>(39,61%)</a:t>
                    </a:r>
                  </a:p>
                </c:rich>
              </c:tx>
              <c:showLegendKey val="0"/>
              <c:showVal val="1"/>
              <c:showCatName val="0"/>
              <c:showSerName val="0"/>
              <c:showPercent val="0"/>
              <c:showBubbleSize val="0"/>
            </c:dLbl>
            <c:dLbl>
              <c:idx val="1"/>
              <c:layout/>
              <c:tx>
                <c:rich>
                  <a:bodyPr/>
                  <a:lstStyle/>
                  <a:p>
                    <a:r>
                      <a:rPr lang="en-US" dirty="0"/>
                      <a:t>6.221.180 </a:t>
                    </a:r>
                    <a:r>
                      <a:rPr lang="en-US" dirty="0">
                        <a:solidFill>
                          <a:srgbClr val="00B050"/>
                        </a:solidFill>
                      </a:rPr>
                      <a:t>(</a:t>
                    </a:r>
                    <a:r>
                      <a:rPr lang="en-US" dirty="0" smtClean="0">
                        <a:solidFill>
                          <a:srgbClr val="00B050"/>
                        </a:solidFill>
                      </a:rPr>
                      <a:t>56,21%)</a:t>
                    </a:r>
                    <a:endParaRPr lang="en-US" dirty="0">
                      <a:solidFill>
                        <a:srgbClr val="00B050"/>
                      </a:solidFill>
                    </a:endParaRPr>
                  </a:p>
                </c:rich>
              </c:tx>
              <c:showLegendKey val="0"/>
              <c:showVal val="1"/>
              <c:showCatName val="0"/>
              <c:showSerName val="0"/>
              <c:showPercent val="0"/>
              <c:showBubbleSize val="0"/>
            </c:dLbl>
            <c:dLbl>
              <c:idx val="2"/>
              <c:layout>
                <c:manualLayout>
                  <c:x val="-0.15075420637169928"/>
                  <c:y val="-2.4796450702144906E-2"/>
                </c:manualLayout>
              </c:layout>
              <c:tx>
                <c:rich>
                  <a:bodyPr/>
                  <a:lstStyle/>
                  <a:p>
                    <a:r>
                      <a:rPr lang="en-US"/>
                      <a:t>19.500 </a:t>
                    </a:r>
                    <a:r>
                      <a:rPr lang="en-US">
                        <a:solidFill>
                          <a:srgbClr val="FF0000"/>
                        </a:solidFill>
                      </a:rPr>
                      <a:t>(0,18%)</a:t>
                    </a:r>
                  </a:p>
                </c:rich>
              </c:tx>
              <c:showLegendKey val="0"/>
              <c:showVal val="1"/>
              <c:showCatName val="0"/>
              <c:showSerName val="0"/>
              <c:showPercent val="0"/>
              <c:showBubbleSize val="0"/>
            </c:dLbl>
            <c:dLbl>
              <c:idx val="3"/>
              <c:layout>
                <c:manualLayout>
                  <c:x val="-3.9725619418620614E-2"/>
                  <c:y val="-9.0199011186638839E-2"/>
                </c:manualLayout>
              </c:layout>
              <c:tx>
                <c:rich>
                  <a:bodyPr/>
                  <a:lstStyle/>
                  <a:p>
                    <a:r>
                      <a:rPr lang="en-US"/>
                      <a:t>1.000 </a:t>
                    </a:r>
                    <a:r>
                      <a:rPr lang="en-US">
                        <a:solidFill>
                          <a:srgbClr val="FF0000"/>
                        </a:solidFill>
                      </a:rPr>
                      <a:t>(0,01%)</a:t>
                    </a:r>
                  </a:p>
                </c:rich>
              </c:tx>
              <c:showLegendKey val="0"/>
              <c:showVal val="1"/>
              <c:showCatName val="0"/>
              <c:showSerName val="0"/>
              <c:showPercent val="0"/>
              <c:showBubbleSize val="0"/>
            </c:dLbl>
            <c:dLbl>
              <c:idx val="4"/>
              <c:layout/>
              <c:tx>
                <c:rich>
                  <a:bodyPr/>
                  <a:lstStyle/>
                  <a:p>
                    <a:r>
                      <a:rPr lang="en-US"/>
                      <a:t>200.573 </a:t>
                    </a:r>
                    <a:r>
                      <a:rPr lang="en-US">
                        <a:solidFill>
                          <a:srgbClr val="FF0000"/>
                        </a:solidFill>
                      </a:rPr>
                      <a:t>(1,81%)</a:t>
                    </a:r>
                  </a:p>
                </c:rich>
              </c:tx>
              <c:showLegendKey val="0"/>
              <c:showVal val="1"/>
              <c:showCatName val="0"/>
              <c:showSerName val="0"/>
              <c:showPercent val="0"/>
              <c:showBubbleSize val="0"/>
            </c:dLbl>
            <c:dLbl>
              <c:idx val="5"/>
              <c:layout/>
              <c:tx>
                <c:rich>
                  <a:bodyPr/>
                  <a:lstStyle/>
                  <a:p>
                    <a:r>
                      <a:rPr lang="en-US"/>
                      <a:t>10.000 </a:t>
                    </a:r>
                    <a:r>
                      <a:rPr lang="en-US">
                        <a:solidFill>
                          <a:srgbClr val="FF0000"/>
                        </a:solidFill>
                      </a:rPr>
                      <a:t>(0,09%)</a:t>
                    </a:r>
                  </a:p>
                </c:rich>
              </c:tx>
              <c:showLegendKey val="0"/>
              <c:showVal val="1"/>
              <c:showCatName val="0"/>
              <c:showSerName val="0"/>
              <c:showPercent val="0"/>
              <c:showBubbleSize val="0"/>
            </c:dLbl>
            <c:dLbl>
              <c:idx val="6"/>
              <c:layout>
                <c:manualLayout>
                  <c:x val="0.1896566605822442"/>
                  <c:y val="-8.1080083029976158E-2"/>
                </c:manualLayout>
              </c:layout>
              <c:tx>
                <c:rich>
                  <a:bodyPr/>
                  <a:lstStyle/>
                  <a:p>
                    <a:r>
                      <a:rPr lang="en-US"/>
                      <a:t>231.104 </a:t>
                    </a:r>
                    <a:r>
                      <a:rPr lang="en-US">
                        <a:solidFill>
                          <a:srgbClr val="FF0000"/>
                        </a:solidFill>
                      </a:rPr>
                      <a:t>(2,09%)</a:t>
                    </a:r>
                  </a:p>
                </c:rich>
              </c:tx>
              <c:showLegendKey val="0"/>
              <c:showVal val="1"/>
              <c:showCatName val="0"/>
              <c:showSerName val="0"/>
              <c:showPercent val="0"/>
              <c:showBubbleSize val="0"/>
            </c:dLbl>
            <c:numFmt formatCode="#,##0" sourceLinked="0"/>
            <c:showLegendKey val="0"/>
            <c:showVal val="1"/>
            <c:showCatName val="0"/>
            <c:showSerName val="0"/>
            <c:showPercent val="0"/>
            <c:showBubbleSize val="0"/>
            <c:showLeaderLines val="1"/>
          </c:dLbls>
          <c:cat>
            <c:strRef>
              <c:f>'[Ve so do.xlsx]Sheet1'!$A$50:$A$56</c:f>
              <c:strCache>
                <c:ptCount val="7"/>
                <c:pt idx="0">
                  <c:v>Chi ĐTPT</c:v>
                </c:pt>
                <c:pt idx="1">
                  <c:v>Chi thường xuyên</c:v>
                </c:pt>
                <c:pt idx="2">
                  <c:v>Chi trả nợ lãi</c:v>
                </c:pt>
                <c:pt idx="3">
                  <c:v>Chi BS Quỹ DTTC</c:v>
                </c:pt>
                <c:pt idx="4">
                  <c:v>Chi dự phòng</c:v>
                </c:pt>
                <c:pt idx="5">
                  <c:v>Trả nợ gốc</c:v>
                </c:pt>
                <c:pt idx="6">
                  <c:v>Chi CT MTQG</c:v>
                </c:pt>
              </c:strCache>
            </c:strRef>
          </c:cat>
          <c:val>
            <c:numRef>
              <c:f>'[Ve so do.xlsx]Sheet1'!$B$50:$B$56</c:f>
              <c:numCache>
                <c:formatCode>_-* #.##0\ _₫_-;\-* #.##0\ _₫_-;_-* "-"??\ _₫_-;_-@_-</c:formatCode>
                <c:ptCount val="7"/>
                <c:pt idx="0">
                  <c:v>4384090</c:v>
                </c:pt>
                <c:pt idx="1">
                  <c:v>6221180</c:v>
                </c:pt>
                <c:pt idx="2">
                  <c:v>19500</c:v>
                </c:pt>
                <c:pt idx="3">
                  <c:v>1000</c:v>
                </c:pt>
                <c:pt idx="4">
                  <c:v>200573</c:v>
                </c:pt>
                <c:pt idx="5">
                  <c:v>10000</c:v>
                </c:pt>
                <c:pt idx="6">
                  <c:v>231104</c:v>
                </c:pt>
              </c:numCache>
            </c:numRef>
          </c:val>
        </c:ser>
        <c:ser>
          <c:idx val="1"/>
          <c:order val="1"/>
          <c:cat>
            <c:strRef>
              <c:f>'[Ve so do.xlsx]Sheet1'!$A$50:$A$56</c:f>
              <c:strCache>
                <c:ptCount val="7"/>
                <c:pt idx="0">
                  <c:v>Chi ĐTPT</c:v>
                </c:pt>
                <c:pt idx="1">
                  <c:v>Chi thường xuyên</c:v>
                </c:pt>
                <c:pt idx="2">
                  <c:v>Chi trả nợ lãi</c:v>
                </c:pt>
                <c:pt idx="3">
                  <c:v>Chi BS Quỹ DTTC</c:v>
                </c:pt>
                <c:pt idx="4">
                  <c:v>Chi dự phòng</c:v>
                </c:pt>
                <c:pt idx="5">
                  <c:v>Trả nợ gốc</c:v>
                </c:pt>
                <c:pt idx="6">
                  <c:v>Chi CT MTQG</c:v>
                </c:pt>
              </c:strCache>
            </c:strRef>
          </c:cat>
          <c:val>
            <c:numRef>
              <c:f>'[Ve so do.xlsx]Sheet1'!$C$50:$C$56</c:f>
              <c:numCache>
                <c:formatCode>0.00%</c:formatCode>
                <c:ptCount val="7"/>
                <c:pt idx="0">
                  <c:v>0.39612477927384698</c:v>
                </c:pt>
                <c:pt idx="1">
                  <c:v>0.56211518338420774</c:v>
                </c:pt>
                <c:pt idx="2">
                  <c:v>1.7619239559041936E-3</c:v>
                </c:pt>
                <c:pt idx="3">
                  <c:v>9.0355074661753517E-5</c:v>
                </c:pt>
                <c:pt idx="4">
                  <c:v>1.8122788390131889E-2</c:v>
                </c:pt>
                <c:pt idx="5">
                  <c:v>9.0355074661753519E-4</c:v>
                </c:pt>
                <c:pt idx="6">
                  <c:v>2.0881419174629885E-2</c:v>
                </c:pt>
              </c:numCache>
            </c:numRef>
          </c:val>
        </c:ser>
        <c:dLbls>
          <c:showLegendKey val="0"/>
          <c:showVal val="0"/>
          <c:showCatName val="0"/>
          <c:showSerName val="0"/>
          <c:showPercent val="0"/>
          <c:showBubbleSize val="0"/>
          <c:showLeaderLines val="1"/>
        </c:dLbls>
      </c:pie3DChart>
    </c:plotArea>
    <c:legend>
      <c:legendPos val="r"/>
      <c:layout/>
      <c:overlay val="0"/>
    </c:legend>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909991142242406"/>
          <c:y val="2.8252365582152557E-2"/>
          <c:w val="0.58637370281130818"/>
          <c:h val="0.83738808690580346"/>
        </c:manualLayout>
      </c:layout>
      <c:barChart>
        <c:barDir val="col"/>
        <c:grouping val="clustered"/>
        <c:varyColors val="0"/>
        <c:ser>
          <c:idx val="0"/>
          <c:order val="0"/>
          <c:tx>
            <c:strRef>
              <c:f>'[Ve so do.xlsx]Sheet1'!$B$75</c:f>
              <c:strCache>
                <c:ptCount val="1"/>
                <c:pt idx="0">
                  <c:v>Tổng thu NSNN</c:v>
                </c:pt>
              </c:strCache>
            </c:strRef>
          </c:tx>
          <c:invertIfNegative val="0"/>
          <c:dLbls>
            <c:dLbl>
              <c:idx val="0"/>
              <c:layout/>
              <c:tx>
                <c:rich>
                  <a:bodyPr/>
                  <a:lstStyle/>
                  <a:p>
                    <a:r>
                      <a:rPr lang="en-US"/>
                      <a:t> 5.768.000  </a:t>
                    </a:r>
                  </a:p>
                </c:rich>
              </c:tx>
              <c:showLegendKey val="0"/>
              <c:showVal val="1"/>
              <c:showCatName val="0"/>
              <c:showSerName val="0"/>
              <c:showPercent val="0"/>
              <c:showBubbleSize val="0"/>
            </c:dLbl>
            <c:dLbl>
              <c:idx val="2"/>
              <c:layout/>
              <c:tx>
                <c:rich>
                  <a:bodyPr/>
                  <a:lstStyle/>
                  <a:p>
                    <a:r>
                      <a:rPr lang="en-US"/>
                      <a:t> 5.947.500   </a:t>
                    </a:r>
                  </a:p>
                </c:rich>
              </c:tx>
              <c:showLegendKey val="0"/>
              <c:showVal val="1"/>
              <c:showCatName val="0"/>
              <c:showSerName val="0"/>
              <c:showPercent val="0"/>
              <c:showBubbleSize val="0"/>
            </c:dLbl>
            <c:showLegendKey val="0"/>
            <c:showVal val="1"/>
            <c:showCatName val="0"/>
            <c:showSerName val="0"/>
            <c:showPercent val="0"/>
            <c:showBubbleSize val="0"/>
            <c:showLeaderLines val="0"/>
          </c:dLbls>
          <c:cat>
            <c:strRef>
              <c:f>'[Ve so do.xlsx]Sheet1'!$A$76:$A$78</c:f>
              <c:strCache>
                <c:ptCount val="3"/>
                <c:pt idx="0">
                  <c:v>Năm 2023</c:v>
                </c:pt>
                <c:pt idx="2">
                  <c:v>Năm 2024</c:v>
                </c:pt>
              </c:strCache>
            </c:strRef>
          </c:cat>
          <c:val>
            <c:numRef>
              <c:f>'[Ve so do.xlsx]Sheet1'!$B$76:$B$78</c:f>
              <c:numCache>
                <c:formatCode>General</c:formatCode>
                <c:ptCount val="3"/>
                <c:pt idx="0" formatCode="_-* #.##0\ _₫_-;\-* #.##0\ _₫_-;_-* &quot;-&quot;??\ _₫_-;_-@_-">
                  <c:v>5768000</c:v>
                </c:pt>
                <c:pt idx="2" formatCode="_-* #.##0\ _₫_-;\-* #.##0\ _₫_-;_-* &quot;-&quot;??\ _₫_-;_-@_-">
                  <c:v>5947500</c:v>
                </c:pt>
              </c:numCache>
            </c:numRef>
          </c:val>
        </c:ser>
        <c:ser>
          <c:idx val="1"/>
          <c:order val="1"/>
          <c:tx>
            <c:strRef>
              <c:f>'[Ve so do.xlsx]Sheet1'!$C$75</c:f>
              <c:strCache>
                <c:ptCount val="1"/>
                <c:pt idx="0">
                  <c:v>Tổng chi NSĐP</c:v>
                </c:pt>
              </c:strCache>
            </c:strRef>
          </c:tx>
          <c:invertIfNegative val="0"/>
          <c:dLbls>
            <c:dLbl>
              <c:idx val="0"/>
              <c:layout/>
              <c:tx>
                <c:rich>
                  <a:bodyPr/>
                  <a:lstStyle/>
                  <a:p>
                    <a:r>
                      <a:rPr lang="en-US"/>
                      <a:t> 11.056.253  </a:t>
                    </a:r>
                  </a:p>
                </c:rich>
              </c:tx>
              <c:showLegendKey val="0"/>
              <c:showVal val="1"/>
              <c:showCatName val="0"/>
              <c:showSerName val="0"/>
              <c:showPercent val="0"/>
              <c:showBubbleSize val="0"/>
            </c:dLbl>
            <c:dLbl>
              <c:idx val="2"/>
              <c:layout/>
              <c:tx>
                <c:rich>
                  <a:bodyPr/>
                  <a:lstStyle/>
                  <a:p>
                    <a:r>
                      <a:rPr lang="en-US"/>
                      <a:t> 11.067.447   </a:t>
                    </a:r>
                  </a:p>
                </c:rich>
              </c:tx>
              <c:showLegendKey val="0"/>
              <c:showVal val="1"/>
              <c:showCatName val="0"/>
              <c:showSerName val="0"/>
              <c:showPercent val="0"/>
              <c:showBubbleSize val="0"/>
            </c:dLbl>
            <c:showLegendKey val="0"/>
            <c:showVal val="1"/>
            <c:showCatName val="0"/>
            <c:showSerName val="0"/>
            <c:showPercent val="0"/>
            <c:showBubbleSize val="0"/>
            <c:showLeaderLines val="0"/>
          </c:dLbls>
          <c:cat>
            <c:strRef>
              <c:f>'[Ve so do.xlsx]Sheet1'!$A$76:$A$78</c:f>
              <c:strCache>
                <c:ptCount val="3"/>
                <c:pt idx="0">
                  <c:v>Năm 2023</c:v>
                </c:pt>
                <c:pt idx="2">
                  <c:v>Năm 2024</c:v>
                </c:pt>
              </c:strCache>
            </c:strRef>
          </c:cat>
          <c:val>
            <c:numRef>
              <c:f>'[Ve so do.xlsx]Sheet1'!$C$76:$C$78</c:f>
              <c:numCache>
                <c:formatCode>General</c:formatCode>
                <c:ptCount val="3"/>
                <c:pt idx="0" formatCode="_-* #.##0\ _₫_-;\-* #.##0\ _₫_-;_-* &quot;-&quot;??\ _₫_-;_-@_-">
                  <c:v>11056253</c:v>
                </c:pt>
                <c:pt idx="2" formatCode="_-* #.##0\ _₫_-;\-* #.##0\ _₫_-;_-* &quot;-&quot;??\ _₫_-;_-@_-">
                  <c:v>11067447</c:v>
                </c:pt>
              </c:numCache>
            </c:numRef>
          </c:val>
        </c:ser>
        <c:dLbls>
          <c:showLegendKey val="0"/>
          <c:showVal val="0"/>
          <c:showCatName val="0"/>
          <c:showSerName val="0"/>
          <c:showPercent val="0"/>
          <c:showBubbleSize val="0"/>
        </c:dLbls>
        <c:gapWidth val="150"/>
        <c:axId val="68651264"/>
        <c:axId val="107384832"/>
      </c:barChart>
      <c:catAx>
        <c:axId val="68651264"/>
        <c:scaling>
          <c:orientation val="minMax"/>
        </c:scaling>
        <c:delete val="0"/>
        <c:axPos val="b"/>
        <c:majorTickMark val="out"/>
        <c:minorTickMark val="none"/>
        <c:tickLblPos val="nextTo"/>
        <c:crossAx val="107384832"/>
        <c:crosses val="autoZero"/>
        <c:auto val="1"/>
        <c:lblAlgn val="ctr"/>
        <c:lblOffset val="100"/>
        <c:noMultiLvlLbl val="0"/>
      </c:catAx>
      <c:valAx>
        <c:axId val="107384832"/>
        <c:scaling>
          <c:orientation val="minMax"/>
        </c:scaling>
        <c:delete val="0"/>
        <c:axPos val="l"/>
        <c:majorGridlines/>
        <c:numFmt formatCode="_-* #.##0\ _₫_-;\-* #.##0\ _₫_-;_-* &quot;-&quot;??\ _₫_-;_-@_-" sourceLinked="1"/>
        <c:majorTickMark val="out"/>
        <c:minorTickMark val="none"/>
        <c:tickLblPos val="nextTo"/>
        <c:crossAx val="68651264"/>
        <c:crosses val="autoZero"/>
        <c:crossBetween val="between"/>
      </c:valAx>
    </c:plotArea>
    <c:legend>
      <c:legendPos val="r"/>
      <c:layout/>
      <c:overlay val="0"/>
    </c:legend>
    <c:plotVisOnly val="1"/>
    <c:dispBlanksAs val="gap"/>
    <c:showDLblsOverMax val="0"/>
  </c:chart>
  <c:externalData r:id="rId1">
    <c:autoUpdate val="0"/>
  </c:externalData>
</c:chartSpace>
</file>

<file path=ppt/comments/comment1.xml><?xml version="1.0" encoding="utf-8"?>
<p:cmLst xmlns:a="http://schemas.openxmlformats.org/drawingml/2006/main" xmlns:r="http://schemas.openxmlformats.org/officeDocument/2006/relationships" xmlns:p="http://schemas.openxmlformats.org/presentationml/2006/main">
  <p:cm authorId="0" dt="2023-12-26T14:28:44.584" idx="1">
    <p:pos x="10" y="10"/>
    <p:text/>
  </p:cm>
</p:cmLst>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1"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2"/>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1"/>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039B9091-449B-485F-906F-16902205D9A8}" type="datetimeFigureOut">
              <a:rPr lang="en-US" smtClean="0"/>
              <a:t>12/26/2023</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72136562-0955-47DD-AE2E-9AF73CAB100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30"/>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39B9091-449B-485F-906F-16902205D9A8}" type="datetimeFigureOut">
              <a:rPr lang="en-US" smtClean="0"/>
              <a:t>12/26/2023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2136562-0955-47DD-AE2E-9AF73CAB100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4" y="274641"/>
            <a:ext cx="1777471"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39B9091-449B-485F-906F-16902205D9A8}" type="datetimeFigureOut">
              <a:rPr lang="en-US" smtClean="0"/>
              <a:t>12/26/2023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2136562-0955-47DD-AE2E-9AF73CAB100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39B9091-449B-485F-906F-16902205D9A8}" type="datetimeFigureOut">
              <a:rPr lang="en-US" smtClean="0"/>
              <a:t>12/26/2023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2136562-0955-47DD-AE2E-9AF73CAB1005}"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039B9091-449B-485F-906F-16902205D9A8}" type="datetimeFigureOut">
              <a:rPr lang="en-US" smtClean="0"/>
              <a:t>12/26/2023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2136562-0955-47DD-AE2E-9AF73CAB1005}"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9"/>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9"/>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039B9091-449B-485F-906F-16902205D9A8}" type="datetimeFigureOut">
              <a:rPr lang="en-US" smtClean="0"/>
              <a:t>12/26/2023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2136562-0955-47DD-AE2E-9AF73CAB1005}"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1"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7"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1" y="1444295"/>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6" y="1444295"/>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039B9091-449B-485F-906F-16902205D9A8}" type="datetimeFigureOut">
              <a:rPr lang="en-US" smtClean="0"/>
              <a:t>12/26/2023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72136562-0955-47DD-AE2E-9AF73CAB1005}"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039B9091-449B-485F-906F-16902205D9A8}" type="datetimeFigureOut">
              <a:rPr lang="en-US" smtClean="0"/>
              <a:t>12/26/2023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72136562-0955-47DD-AE2E-9AF73CAB1005}"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039B9091-449B-485F-906F-16902205D9A8}" type="datetimeFigureOut">
              <a:rPr lang="en-US" smtClean="0"/>
              <a:t>12/26/2023</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72136562-0955-47DD-AE2E-9AF73CAB100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039B9091-449B-485F-906F-16902205D9A8}" type="datetimeFigureOut">
              <a:rPr lang="en-US" smtClean="0"/>
              <a:t>12/26/2023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2136562-0955-47DD-AE2E-9AF73CAB1005}"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3"/>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039B9091-449B-485F-906F-16902205D9A8}" type="datetimeFigureOut">
              <a:rPr lang="en-US" smtClean="0"/>
              <a:t>12/26/2023</a:t>
            </a:fld>
            <a:endParaRPr lang="en-US"/>
          </a:p>
        </p:txBody>
      </p:sp>
      <p:sp>
        <p:nvSpPr>
          <p:cNvPr id="6" name="Footer Placeholder 5"/>
          <p:cNvSpPr>
            <a:spLocks noGrp="1"/>
          </p:cNvSpPr>
          <p:nvPr>
            <p:ph type="ftr" sz="quarter" idx="11"/>
          </p:nvPr>
        </p:nvSpPr>
        <p:spPr>
          <a:xfrm>
            <a:off x="4380073" y="6407945"/>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72136562-0955-47DD-AE2E-9AF73CAB1005}" type="slidenum">
              <a:rPr lang="en-US" smtClean="0"/>
              <a:t>‹#›</a:t>
            </a:fld>
            <a:endParaRPr lang="en-US"/>
          </a:p>
        </p:txBody>
      </p:sp>
      <p:sp>
        <p:nvSpPr>
          <p:cNvPr id="2" name="Title 1"/>
          <p:cNvSpPr>
            <a:spLocks noGrp="1"/>
          </p:cNvSpPr>
          <p:nvPr>
            <p:ph type="title"/>
          </p:nvPr>
        </p:nvSpPr>
        <p:spPr>
          <a:xfrm>
            <a:off x="228600" y="4865123"/>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7"/>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3" y="5791254"/>
            <a:ext cx="3402315"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9"/>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7"/>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3" y="5791254"/>
            <a:ext cx="3402315"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9"/>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9"/>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039B9091-449B-485F-906F-16902205D9A8}" type="datetimeFigureOut">
              <a:rPr lang="en-US" smtClean="0"/>
              <a:t>12/26/2023</a:t>
            </a:fld>
            <a:endParaRPr lang="en-US"/>
          </a:p>
        </p:txBody>
      </p:sp>
      <p:sp>
        <p:nvSpPr>
          <p:cNvPr id="22" name="Footer Placeholder 21"/>
          <p:cNvSpPr>
            <a:spLocks noGrp="1"/>
          </p:cNvSpPr>
          <p:nvPr>
            <p:ph type="ftr" sz="quarter" idx="3"/>
          </p:nvPr>
        </p:nvSpPr>
        <p:spPr>
          <a:xfrm>
            <a:off x="4380073" y="6407945"/>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5"/>
            <a:ext cx="365760" cy="365125"/>
          </a:xfrm>
          <a:prstGeom prst="rect">
            <a:avLst/>
          </a:prstGeom>
        </p:spPr>
        <p:txBody>
          <a:bodyPr vert="horz" anchor="b"/>
          <a:lstStyle>
            <a:lvl1pPr algn="r" eaLnBrk="1" latinLnBrk="0" hangingPunct="1">
              <a:defRPr kumimoji="0" sz="1000" b="0">
                <a:solidFill>
                  <a:schemeClr val="tx1"/>
                </a:solidFill>
              </a:defRPr>
            </a:lvl1pPr>
            <a:extLst/>
          </a:lstStyle>
          <a:p>
            <a:fld id="{72136562-0955-47DD-AE2E-9AF73CAB100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9"/>
          <p:cNvSpPr>
            <a:spLocks noGrp="1"/>
          </p:cNvSpPr>
          <p:nvPr>
            <p:ph idx="1"/>
          </p:nvPr>
        </p:nvSpPr>
        <p:spPr>
          <a:xfrm>
            <a:off x="502920" y="530352"/>
            <a:ext cx="8183880" cy="5413248"/>
          </a:xfrm>
        </p:spPr>
        <p:txBody>
          <a:bodyPr>
            <a:normAutofit/>
          </a:bodyPr>
          <a:lstStyle/>
          <a:p>
            <a:pPr algn="ctr"/>
            <a:endParaRPr lang="en-US" dirty="0" smtClean="0"/>
          </a:p>
          <a:p>
            <a:pPr algn="ctr"/>
            <a:endParaRPr lang="en-US" dirty="0" smtClean="0"/>
          </a:p>
          <a:p>
            <a:pPr algn="ctr"/>
            <a:endParaRPr lang="en-US" dirty="0" smtClean="0"/>
          </a:p>
          <a:p>
            <a:pPr algn="ctr"/>
            <a:endParaRPr lang="en-US" dirty="0" smtClean="0"/>
          </a:p>
          <a:p>
            <a:pPr algn="ctr"/>
            <a:endParaRPr lang="en-US" dirty="0" smtClean="0"/>
          </a:p>
          <a:p>
            <a:pPr algn="ctr"/>
            <a:endParaRPr lang="en-US" dirty="0" smtClean="0"/>
          </a:p>
          <a:p>
            <a:pPr algn="ctr"/>
            <a:endParaRPr lang="en-US" dirty="0" smtClean="0"/>
          </a:p>
          <a:p>
            <a:pPr algn="ctr"/>
            <a:endParaRPr lang="en-US" dirty="0" smtClean="0"/>
          </a:p>
          <a:p>
            <a:pPr algn="ctr"/>
            <a:endParaRPr lang="en-US" dirty="0" smtClean="0"/>
          </a:p>
          <a:p>
            <a:pPr algn="ctr"/>
            <a:endParaRPr lang="en-US" dirty="0" smtClean="0"/>
          </a:p>
          <a:p>
            <a:pPr marL="114300" indent="0" algn="ctr">
              <a:buNone/>
            </a:pPr>
            <a:r>
              <a:rPr lang="en-US" sz="2200" b="1" dirty="0" smtClean="0">
                <a:solidFill>
                  <a:srgbClr val="FF0000"/>
                </a:solidFill>
                <a:latin typeface="Times New Roman" pitchFamily="18" charset="0"/>
                <a:cs typeface="Times New Roman" pitchFamily="18" charset="0"/>
              </a:rPr>
              <a:t>SỞ TÀI CHÍNH TỈNH VĨNH LONG</a:t>
            </a:r>
            <a:endParaRPr lang="en-US" sz="2200" b="1" dirty="0">
              <a:solidFill>
                <a:srgbClr val="FF0000"/>
              </a:solidFill>
              <a:latin typeface="Times New Roman" pitchFamily="18" charset="0"/>
              <a:cs typeface="Times New Roman" pitchFamily="18" charset="0"/>
            </a:endParaRPr>
          </a:p>
        </p:txBody>
      </p:sp>
      <p:sp>
        <p:nvSpPr>
          <p:cNvPr id="9" name="Title 8"/>
          <p:cNvSpPr>
            <a:spLocks noGrp="1"/>
          </p:cNvSpPr>
          <p:nvPr>
            <p:ph type="title"/>
          </p:nvPr>
        </p:nvSpPr>
        <p:spPr>
          <a:xfrm>
            <a:off x="426128" y="408372"/>
            <a:ext cx="8260672" cy="1496628"/>
          </a:xfrm>
        </p:spPr>
        <p:txBody>
          <a:bodyPr>
            <a:normAutofit fontScale="90000"/>
          </a:bodyPr>
          <a:lstStyle/>
          <a:p>
            <a:pPr algn="ctr"/>
            <a:r>
              <a:rPr lang="en-US" sz="2400" b="1" dirty="0" smtClean="0">
                <a:solidFill>
                  <a:srgbClr val="0070C0"/>
                </a:solidFill>
                <a:latin typeface="Times New Roman" pitchFamily="18" charset="0"/>
                <a:cs typeface="Times New Roman" pitchFamily="18" charset="0"/>
              </a:rPr>
              <a:t/>
            </a:r>
            <a:br>
              <a:rPr lang="en-US" sz="2400" b="1" dirty="0" smtClean="0">
                <a:solidFill>
                  <a:srgbClr val="0070C0"/>
                </a:solidFill>
                <a:latin typeface="Times New Roman" pitchFamily="18" charset="0"/>
                <a:cs typeface="Times New Roman" pitchFamily="18" charset="0"/>
              </a:rPr>
            </a:br>
            <a:r>
              <a:rPr lang="en-US" sz="2400" b="1" dirty="0" smtClean="0">
                <a:solidFill>
                  <a:srgbClr val="0070C0"/>
                </a:solidFill>
                <a:latin typeface="Times New Roman" pitchFamily="18" charset="0"/>
                <a:cs typeface="Times New Roman" pitchFamily="18" charset="0"/>
              </a:rPr>
              <a:t/>
            </a:r>
            <a:br>
              <a:rPr lang="en-US" sz="2400" b="1" dirty="0" smtClean="0">
                <a:solidFill>
                  <a:srgbClr val="0070C0"/>
                </a:solidFill>
                <a:latin typeface="Times New Roman" pitchFamily="18" charset="0"/>
                <a:cs typeface="Times New Roman" pitchFamily="18" charset="0"/>
              </a:rPr>
            </a:br>
            <a:r>
              <a:rPr lang="en-US" sz="2700" b="1" dirty="0" smtClean="0">
                <a:solidFill>
                  <a:srgbClr val="0070C0"/>
                </a:solidFill>
                <a:latin typeface="Times New Roman" pitchFamily="18" charset="0"/>
                <a:cs typeface="Times New Roman" pitchFamily="18" charset="0"/>
              </a:rPr>
              <a:t>BÁO </a:t>
            </a:r>
            <a:r>
              <a:rPr lang="en-US" sz="2700" b="1" dirty="0" smtClean="0">
                <a:solidFill>
                  <a:srgbClr val="0070C0"/>
                </a:solidFill>
                <a:latin typeface="Times New Roman" pitchFamily="18" charset="0"/>
                <a:cs typeface="Times New Roman" pitchFamily="18" charset="0"/>
              </a:rPr>
              <a:t>CÁO NGÂN SÁCH DÀNH CHO CÔNG DÂN </a:t>
            </a:r>
            <a:br>
              <a:rPr lang="en-US" sz="2700" b="1" dirty="0" smtClean="0">
                <a:solidFill>
                  <a:srgbClr val="0070C0"/>
                </a:solidFill>
                <a:latin typeface="Times New Roman" pitchFamily="18" charset="0"/>
                <a:cs typeface="Times New Roman" pitchFamily="18" charset="0"/>
              </a:rPr>
            </a:br>
            <a:r>
              <a:rPr lang="en-US" sz="2700" b="1" dirty="0" smtClean="0">
                <a:solidFill>
                  <a:srgbClr val="0070C0"/>
                </a:solidFill>
                <a:latin typeface="Times New Roman" pitchFamily="18" charset="0"/>
                <a:cs typeface="Times New Roman" pitchFamily="18" charset="0"/>
              </a:rPr>
              <a:t>NĂM 2024</a:t>
            </a:r>
            <a:br>
              <a:rPr lang="en-US" sz="2700" b="1" dirty="0" smtClean="0">
                <a:solidFill>
                  <a:srgbClr val="0070C0"/>
                </a:solidFill>
                <a:latin typeface="Times New Roman" pitchFamily="18" charset="0"/>
                <a:cs typeface="Times New Roman" pitchFamily="18" charset="0"/>
              </a:rPr>
            </a:br>
            <a:endParaRPr lang="en-US" sz="2700" b="1" dirty="0">
              <a:solidFill>
                <a:srgbClr val="0070C0"/>
              </a:solidFill>
              <a:latin typeface="Times New Roman" pitchFamily="18" charset="0"/>
              <a:cs typeface="Times New Roman" pitchFamily="18" charset="0"/>
            </a:endParaRPr>
          </a:p>
        </p:txBody>
      </p:sp>
    </p:spTree>
    <p:extLst>
      <p:ext uri="{BB962C8B-B14F-4D97-AF65-F5344CB8AC3E}">
        <p14:creationId xmlns:p14="http://schemas.microsoft.com/office/powerpoint/2010/main" val="5677660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1219200"/>
            <a:ext cx="8077200" cy="4788093"/>
          </a:xfrm>
        </p:spPr>
        <p:txBody>
          <a:bodyPr>
            <a:normAutofit/>
          </a:bodyPr>
          <a:lstStyle/>
          <a:p>
            <a:r>
              <a:rPr lang="vi-VN" sz="1400" b="1" dirty="0">
                <a:latin typeface="Times New Roman" pitchFamily="18" charset="0"/>
                <a:cs typeface="Times New Roman" pitchFamily="18" charset="0"/>
              </a:rPr>
              <a:t>DỰ TOÁN TỔNG THU NSNN NĂM 202</a:t>
            </a:r>
            <a:r>
              <a:rPr lang="en-US" sz="1400" b="1" dirty="0">
                <a:latin typeface="Times New Roman" pitchFamily="18" charset="0"/>
                <a:cs typeface="Times New Roman" pitchFamily="18" charset="0"/>
              </a:rPr>
              <a:t>4</a:t>
            </a:r>
            <a:r>
              <a:rPr lang="vi-VN" sz="1400" b="1" dirty="0">
                <a:latin typeface="Times New Roman" pitchFamily="18" charset="0"/>
                <a:cs typeface="Times New Roman" pitchFamily="18" charset="0"/>
              </a:rPr>
              <a:t>: </a:t>
            </a:r>
            <a:r>
              <a:rPr lang="en-US" sz="1400" b="1" dirty="0">
                <a:latin typeface="Times New Roman" pitchFamily="18" charset="0"/>
                <a:cs typeface="Times New Roman" pitchFamily="18" charset="0"/>
              </a:rPr>
              <a:t>5.947.500</a:t>
            </a:r>
            <a:r>
              <a:rPr lang="vi-VN" sz="1400" b="1" dirty="0">
                <a:latin typeface="Times New Roman" pitchFamily="18" charset="0"/>
                <a:cs typeface="Times New Roman" pitchFamily="18" charset="0"/>
              </a:rPr>
              <a:t> triệu đồng, </a:t>
            </a:r>
            <a:r>
              <a:rPr lang="vi-VN" sz="1400" dirty="0">
                <a:latin typeface="Times New Roman" pitchFamily="18" charset="0"/>
                <a:cs typeface="Times New Roman" pitchFamily="18" charset="0"/>
              </a:rPr>
              <a:t>trong đó:</a:t>
            </a:r>
            <a:endParaRPr lang="en-US" sz="1400" dirty="0">
              <a:latin typeface="Times New Roman" pitchFamily="18" charset="0"/>
              <a:cs typeface="Times New Roman" pitchFamily="18" charset="0"/>
            </a:endParaRPr>
          </a:p>
          <a:p>
            <a:r>
              <a:rPr lang="vi-VN" sz="1400" dirty="0">
                <a:latin typeface="Times New Roman" pitchFamily="18" charset="0"/>
                <a:cs typeface="Times New Roman" pitchFamily="18" charset="0"/>
              </a:rPr>
              <a:t> </a:t>
            </a:r>
            <a:r>
              <a:rPr lang="en-US" sz="1400" dirty="0">
                <a:latin typeface="Times New Roman" pitchFamily="18" charset="0"/>
                <a:cs typeface="Times New Roman" pitchFamily="18" charset="0"/>
              </a:rPr>
              <a:t>-</a:t>
            </a:r>
            <a:r>
              <a:rPr lang="vi-VN" sz="1400" dirty="0">
                <a:latin typeface="Times New Roman" pitchFamily="18" charset="0"/>
                <a:cs typeface="Times New Roman" pitchFamily="18" charset="0"/>
              </a:rPr>
              <a:t> Dự toán thu nội địa:        </a:t>
            </a:r>
            <a:r>
              <a:rPr lang="en-US" sz="1400" dirty="0">
                <a:latin typeface="Times New Roman" pitchFamily="18" charset="0"/>
                <a:cs typeface="Times New Roman" pitchFamily="18" charset="0"/>
              </a:rPr>
              <a:t>5.897.000</a:t>
            </a:r>
            <a:r>
              <a:rPr lang="vi-VN" sz="1400" dirty="0">
                <a:latin typeface="Times New Roman" pitchFamily="18" charset="0"/>
                <a:cs typeface="Times New Roman" pitchFamily="18" charset="0"/>
              </a:rPr>
              <a:t> triệu đồng, chiếm 9</a:t>
            </a:r>
            <a:r>
              <a:rPr lang="en-US" sz="1400" dirty="0">
                <a:latin typeface="Times New Roman" pitchFamily="18" charset="0"/>
                <a:cs typeface="Times New Roman" pitchFamily="18" charset="0"/>
              </a:rPr>
              <a:t>9</a:t>
            </a:r>
            <a:r>
              <a:rPr lang="vi-VN" sz="1400" dirty="0">
                <a:latin typeface="Times New Roman" pitchFamily="18" charset="0"/>
                <a:cs typeface="Times New Roman" pitchFamily="18" charset="0"/>
              </a:rPr>
              <a:t>,</a:t>
            </a:r>
            <a:r>
              <a:rPr lang="en-US" sz="1400" dirty="0">
                <a:latin typeface="Times New Roman" pitchFamily="18" charset="0"/>
                <a:cs typeface="Times New Roman" pitchFamily="18" charset="0"/>
              </a:rPr>
              <a:t>15</a:t>
            </a:r>
            <a:r>
              <a:rPr lang="vi-VN" sz="1400" dirty="0">
                <a:latin typeface="Times New Roman" pitchFamily="18" charset="0"/>
                <a:cs typeface="Times New Roman" pitchFamily="18" charset="0"/>
              </a:rPr>
              <a:t>% trong tổng thu NSNN.</a:t>
            </a:r>
            <a:endParaRPr lang="en-US" sz="1400" dirty="0">
              <a:latin typeface="Times New Roman" pitchFamily="18" charset="0"/>
              <a:cs typeface="Times New Roman" pitchFamily="18" charset="0"/>
            </a:endParaRPr>
          </a:p>
          <a:p>
            <a:r>
              <a:rPr lang="vi-VN" sz="1400" dirty="0">
                <a:latin typeface="Times New Roman" pitchFamily="18" charset="0"/>
                <a:cs typeface="Times New Roman" pitchFamily="18" charset="0"/>
              </a:rPr>
              <a:t> </a:t>
            </a:r>
            <a:r>
              <a:rPr lang="en-US" sz="1400" dirty="0">
                <a:latin typeface="Times New Roman" pitchFamily="18" charset="0"/>
                <a:cs typeface="Times New Roman" pitchFamily="18" charset="0"/>
              </a:rPr>
              <a:t>-</a:t>
            </a:r>
            <a:r>
              <a:rPr lang="vi-VN" sz="1400" dirty="0">
                <a:latin typeface="Times New Roman" pitchFamily="18" charset="0"/>
                <a:cs typeface="Times New Roman" pitchFamily="18" charset="0"/>
              </a:rPr>
              <a:t> Dự toán thu từ xuất nhập khẩu: </a:t>
            </a:r>
            <a:r>
              <a:rPr lang="en-US" sz="1400" dirty="0">
                <a:latin typeface="Times New Roman" pitchFamily="18" charset="0"/>
                <a:cs typeface="Times New Roman" pitchFamily="18" charset="0"/>
              </a:rPr>
              <a:t>50.500</a:t>
            </a:r>
            <a:r>
              <a:rPr lang="vi-VN" sz="1400" dirty="0">
                <a:latin typeface="Times New Roman" pitchFamily="18" charset="0"/>
                <a:cs typeface="Times New Roman" pitchFamily="18" charset="0"/>
              </a:rPr>
              <a:t> triệu đồng, chiếm </a:t>
            </a:r>
            <a:r>
              <a:rPr lang="en-US" sz="1400" dirty="0">
                <a:latin typeface="Times New Roman" pitchFamily="18" charset="0"/>
                <a:cs typeface="Times New Roman" pitchFamily="18" charset="0"/>
              </a:rPr>
              <a:t>0,85</a:t>
            </a:r>
            <a:r>
              <a:rPr lang="vi-VN" sz="1400" dirty="0">
                <a:latin typeface="Times New Roman" pitchFamily="18" charset="0"/>
                <a:cs typeface="Times New Roman" pitchFamily="18" charset="0"/>
              </a:rPr>
              <a:t>% trong tổng thu NSNN</a:t>
            </a:r>
            <a:r>
              <a:rPr lang="vi-VN" sz="1400" dirty="0" smtClean="0">
                <a:latin typeface="Times New Roman" pitchFamily="18" charset="0"/>
                <a:cs typeface="Times New Roman" pitchFamily="18" charset="0"/>
              </a:rPr>
              <a:t>.</a:t>
            </a:r>
            <a:endParaRPr lang="en-US" sz="1400" dirty="0" smtClean="0">
              <a:latin typeface="Times New Roman" pitchFamily="18" charset="0"/>
              <a:cs typeface="Times New Roman" pitchFamily="18" charset="0"/>
            </a:endParaRPr>
          </a:p>
          <a:p>
            <a:pPr algn="ctr"/>
            <a:r>
              <a:rPr lang="vi-VN" sz="1400" b="1" dirty="0">
                <a:latin typeface="Times New Roman" pitchFamily="18" charset="0"/>
                <a:cs typeface="Times New Roman" pitchFamily="18" charset="0"/>
              </a:rPr>
              <a:t>BIỂU DỰ TOÁN THU NSNN NĂM 2024</a:t>
            </a:r>
            <a:endParaRPr lang="en-US" sz="1400" dirty="0">
              <a:latin typeface="Times New Roman" pitchFamily="18" charset="0"/>
              <a:cs typeface="Times New Roman" pitchFamily="18" charset="0"/>
            </a:endParaRPr>
          </a:p>
          <a:p>
            <a:pPr algn="ctr"/>
            <a:r>
              <a:rPr lang="en-US" sz="1400" b="1" dirty="0">
                <a:latin typeface="Times New Roman" pitchFamily="18" charset="0"/>
                <a:cs typeface="Times New Roman" pitchFamily="18" charset="0"/>
              </a:rPr>
              <a:t>(</a:t>
            </a:r>
            <a:r>
              <a:rPr lang="vi-VN" sz="1400" b="1" dirty="0">
                <a:latin typeface="Times New Roman" pitchFamily="18" charset="0"/>
                <a:cs typeface="Times New Roman" pitchFamily="18" charset="0"/>
              </a:rPr>
              <a:t>Đơn vị tính: Triệu đồng</a:t>
            </a:r>
            <a:r>
              <a:rPr lang="en-US" sz="1400" b="1" dirty="0">
                <a:latin typeface="Times New Roman" pitchFamily="18" charset="0"/>
                <a:cs typeface="Times New Roman" pitchFamily="18" charset="0"/>
              </a:rPr>
              <a:t>)</a:t>
            </a:r>
            <a:endParaRPr lang="en-US" sz="1400" dirty="0">
              <a:latin typeface="Times New Roman" pitchFamily="18" charset="0"/>
              <a:cs typeface="Times New Roman" pitchFamily="18" charset="0"/>
            </a:endParaRPr>
          </a:p>
          <a:p>
            <a:r>
              <a:rPr lang="en-US" sz="1400" b="1" dirty="0"/>
              <a:t> </a:t>
            </a:r>
            <a:endParaRPr lang="en-US" sz="1400" dirty="0"/>
          </a:p>
          <a:p>
            <a:r>
              <a:rPr lang="vi-VN" sz="1400" dirty="0"/>
              <a:t> </a:t>
            </a:r>
            <a:endParaRPr lang="en-US" sz="1400" dirty="0"/>
          </a:p>
          <a:p>
            <a:endParaRPr lang="en-US" sz="1400" dirty="0"/>
          </a:p>
        </p:txBody>
      </p:sp>
      <p:sp>
        <p:nvSpPr>
          <p:cNvPr id="3" name="Title 2"/>
          <p:cNvSpPr>
            <a:spLocks noGrp="1"/>
          </p:cNvSpPr>
          <p:nvPr>
            <p:ph type="title"/>
          </p:nvPr>
        </p:nvSpPr>
        <p:spPr>
          <a:xfrm>
            <a:off x="838200" y="381000"/>
            <a:ext cx="7848600" cy="762000"/>
          </a:xfrm>
        </p:spPr>
        <p:txBody>
          <a:bodyPr>
            <a:normAutofit/>
          </a:bodyPr>
          <a:lstStyle/>
          <a:p>
            <a:r>
              <a:rPr lang="en-US" sz="2000" dirty="0" smtClean="0">
                <a:solidFill>
                  <a:srgbClr val="0070C0"/>
                </a:solidFill>
                <a:latin typeface="Times New Roman" pitchFamily="18" charset="0"/>
                <a:cs typeface="Times New Roman" pitchFamily="18" charset="0"/>
              </a:rPr>
              <a:t>4- DỰ TOÁN THU NSNN</a:t>
            </a:r>
            <a:endParaRPr lang="en-US" sz="2000" dirty="0">
              <a:solidFill>
                <a:srgbClr val="0070C0"/>
              </a:solidFill>
              <a:latin typeface="Times New Roman" pitchFamily="18" charset="0"/>
              <a:cs typeface="Times New Roman" pitchFamily="18" charset="0"/>
            </a:endParaRPr>
          </a:p>
        </p:txBody>
      </p:sp>
      <p:graphicFrame>
        <p:nvGraphicFramePr>
          <p:cNvPr id="4" name="Chart 3"/>
          <p:cNvGraphicFramePr/>
          <p:nvPr>
            <p:extLst>
              <p:ext uri="{D42A27DB-BD31-4B8C-83A1-F6EECF244321}">
                <p14:modId xmlns:p14="http://schemas.microsoft.com/office/powerpoint/2010/main" val="1111756110"/>
              </p:ext>
            </p:extLst>
          </p:nvPr>
        </p:nvGraphicFramePr>
        <p:xfrm>
          <a:off x="1524001" y="2667000"/>
          <a:ext cx="5867400" cy="3886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1401866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90601"/>
            <a:ext cx="8229600" cy="5016692"/>
          </a:xfrm>
        </p:spPr>
        <p:txBody>
          <a:bodyPr>
            <a:normAutofit/>
          </a:bodyPr>
          <a:lstStyle/>
          <a:p>
            <a:r>
              <a:rPr lang="vi-VN" sz="1400" b="1" dirty="0">
                <a:latin typeface="Times New Roman" pitchFamily="18" charset="0"/>
                <a:cs typeface="Times New Roman" pitchFamily="18" charset="0"/>
              </a:rPr>
              <a:t>DỰ TOÁN THU TỪ THUẾ, PHÍ, LỆ PHÍ: 4.755.908 triệu đồng, chiếm 80,0% tổng thu </a:t>
            </a:r>
            <a:r>
              <a:rPr lang="vi-VN" sz="1400" b="1" dirty="0" smtClean="0">
                <a:latin typeface="Times New Roman" pitchFamily="18" charset="0"/>
                <a:cs typeface="Times New Roman" pitchFamily="18" charset="0"/>
              </a:rPr>
              <a:t>NSNN </a:t>
            </a:r>
            <a:endParaRPr lang="en-US" sz="1400" b="1" dirty="0" smtClean="0">
              <a:latin typeface="Times New Roman" pitchFamily="18" charset="0"/>
              <a:cs typeface="Times New Roman" pitchFamily="18" charset="0"/>
            </a:endParaRPr>
          </a:p>
          <a:p>
            <a:r>
              <a:rPr lang="vi-VN" sz="1400" dirty="0" smtClean="0">
                <a:latin typeface="Times New Roman" pitchFamily="18" charset="0"/>
                <a:cs typeface="Times New Roman" pitchFamily="18" charset="0"/>
              </a:rPr>
              <a:t>Trong </a:t>
            </a:r>
            <a:r>
              <a:rPr lang="vi-VN" sz="1400" dirty="0">
                <a:latin typeface="Times New Roman" pitchFamily="18" charset="0"/>
                <a:cs typeface="Times New Roman" pitchFamily="18" charset="0"/>
              </a:rPr>
              <a:t>đó:</a:t>
            </a:r>
            <a:endParaRPr lang="en-US" sz="1400" dirty="0">
              <a:latin typeface="Times New Roman" pitchFamily="18" charset="0"/>
              <a:cs typeface="Times New Roman" pitchFamily="18" charset="0"/>
            </a:endParaRPr>
          </a:p>
          <a:p>
            <a:r>
              <a:rPr lang="vi-VN" sz="1400" b="1" dirty="0">
                <a:latin typeface="Times New Roman" pitchFamily="18" charset="0"/>
                <a:cs typeface="Times New Roman" pitchFamily="18" charset="0"/>
              </a:rPr>
              <a:t> </a:t>
            </a:r>
            <a:endParaRPr lang="en-US" sz="1400" dirty="0">
              <a:latin typeface="Times New Roman" pitchFamily="18" charset="0"/>
              <a:cs typeface="Times New Roman" pitchFamily="18" charset="0"/>
            </a:endParaRPr>
          </a:p>
          <a:p>
            <a:pPr>
              <a:spcBef>
                <a:spcPts val="600"/>
              </a:spcBef>
              <a:spcAft>
                <a:spcPts val="600"/>
              </a:spcAft>
            </a:pPr>
            <a:r>
              <a:rPr lang="vi-VN" sz="1400" b="1" dirty="0">
                <a:latin typeface="Times New Roman" pitchFamily="18" charset="0"/>
                <a:cs typeface="Times New Roman" pitchFamily="18" charset="0"/>
              </a:rPr>
              <a:t>	</a:t>
            </a:r>
            <a:r>
              <a:rPr lang="vi-VN" sz="1400" dirty="0">
                <a:latin typeface="Times New Roman" pitchFamily="18" charset="0"/>
                <a:cs typeface="Times New Roman" pitchFamily="18" charset="0"/>
              </a:rPr>
              <a:t>Thuế GTGT:	   </a:t>
            </a:r>
            <a:r>
              <a:rPr lang="en-US" sz="1400" dirty="0" smtClean="0">
                <a:latin typeface="Times New Roman" pitchFamily="18" charset="0"/>
                <a:cs typeface="Times New Roman" pitchFamily="18" charset="0"/>
              </a:rPr>
              <a:t>   </a:t>
            </a:r>
            <a:r>
              <a:rPr lang="vi-VN" sz="1400" dirty="0" smtClean="0">
                <a:latin typeface="Times New Roman" pitchFamily="18" charset="0"/>
                <a:cs typeface="Times New Roman" pitchFamily="18" charset="0"/>
              </a:rPr>
              <a:t>1.506.900 </a:t>
            </a:r>
            <a:r>
              <a:rPr lang="vi-VN" sz="1400" dirty="0">
                <a:latin typeface="Times New Roman" pitchFamily="18" charset="0"/>
                <a:cs typeface="Times New Roman" pitchFamily="18" charset="0"/>
              </a:rPr>
              <a:t>triệu đồng (25,3% tổng thu NSNN)</a:t>
            </a:r>
            <a:endParaRPr lang="en-US" sz="1400" dirty="0">
              <a:latin typeface="Times New Roman" pitchFamily="18" charset="0"/>
              <a:cs typeface="Times New Roman" pitchFamily="18" charset="0"/>
            </a:endParaRPr>
          </a:p>
          <a:p>
            <a:pPr>
              <a:spcBef>
                <a:spcPts val="600"/>
              </a:spcBef>
              <a:spcAft>
                <a:spcPts val="600"/>
              </a:spcAft>
            </a:pPr>
            <a:r>
              <a:rPr lang="vi-VN" sz="1400" dirty="0">
                <a:latin typeface="Times New Roman" pitchFamily="18" charset="0"/>
                <a:cs typeface="Times New Roman" pitchFamily="18" charset="0"/>
              </a:rPr>
              <a:t>	Thuế TTĐB: 	</a:t>
            </a:r>
            <a:r>
              <a:rPr lang="en-US" sz="1400" dirty="0">
                <a:latin typeface="Times New Roman" pitchFamily="18" charset="0"/>
                <a:cs typeface="Times New Roman" pitchFamily="18" charset="0"/>
              </a:rPr>
              <a:t> </a:t>
            </a:r>
            <a:r>
              <a:rPr lang="en-US" sz="1400" dirty="0" smtClean="0">
                <a:latin typeface="Times New Roman" pitchFamily="18" charset="0"/>
                <a:cs typeface="Times New Roman" pitchFamily="18" charset="0"/>
              </a:rPr>
              <a:t>     </a:t>
            </a:r>
            <a:r>
              <a:rPr lang="vi-VN" sz="1400" dirty="0" smtClean="0">
                <a:latin typeface="Times New Roman" pitchFamily="18" charset="0"/>
                <a:cs typeface="Times New Roman" pitchFamily="18" charset="0"/>
              </a:rPr>
              <a:t>1.304.008 </a:t>
            </a:r>
            <a:r>
              <a:rPr lang="vi-VN" sz="1400" dirty="0">
                <a:latin typeface="Times New Roman" pitchFamily="18" charset="0"/>
                <a:cs typeface="Times New Roman" pitchFamily="18" charset="0"/>
              </a:rPr>
              <a:t>triệu đồng (21,9% tổng thu NSNN)</a:t>
            </a:r>
            <a:endParaRPr lang="en-US" sz="1400" dirty="0">
              <a:latin typeface="Times New Roman" pitchFamily="18" charset="0"/>
              <a:cs typeface="Times New Roman" pitchFamily="18" charset="0"/>
            </a:endParaRPr>
          </a:p>
          <a:p>
            <a:pPr>
              <a:spcBef>
                <a:spcPts val="600"/>
              </a:spcBef>
              <a:spcAft>
                <a:spcPts val="600"/>
              </a:spcAft>
            </a:pPr>
            <a:r>
              <a:rPr lang="vi-VN" sz="1400" dirty="0">
                <a:latin typeface="Times New Roman" pitchFamily="18" charset="0"/>
                <a:cs typeface="Times New Roman" pitchFamily="18" charset="0"/>
              </a:rPr>
              <a:t>	Thuế thu nhập doanh nghiệp:    782.500 triệu đồng (13,2% tổng thu NSNN)</a:t>
            </a:r>
            <a:endParaRPr lang="en-US" sz="1400" dirty="0">
              <a:latin typeface="Times New Roman" pitchFamily="18" charset="0"/>
              <a:cs typeface="Times New Roman" pitchFamily="18" charset="0"/>
            </a:endParaRPr>
          </a:p>
          <a:p>
            <a:pPr>
              <a:spcBef>
                <a:spcPts val="600"/>
              </a:spcBef>
              <a:spcAft>
                <a:spcPts val="600"/>
              </a:spcAft>
            </a:pPr>
            <a:r>
              <a:rPr lang="vi-VN" sz="1400" dirty="0">
                <a:latin typeface="Times New Roman" pitchFamily="18" charset="0"/>
                <a:cs typeface="Times New Roman" pitchFamily="18" charset="0"/>
              </a:rPr>
              <a:t>	Thuế tài nguyên:	       </a:t>
            </a:r>
            <a:r>
              <a:rPr lang="vi-VN" sz="1400" dirty="0" smtClean="0">
                <a:latin typeface="Times New Roman" pitchFamily="18" charset="0"/>
                <a:cs typeface="Times New Roman" pitchFamily="18" charset="0"/>
              </a:rPr>
              <a:t>      </a:t>
            </a:r>
            <a:r>
              <a:rPr lang="vi-VN" sz="1400" dirty="0">
                <a:latin typeface="Times New Roman" pitchFamily="18" charset="0"/>
                <a:cs typeface="Times New Roman" pitchFamily="18" charset="0"/>
              </a:rPr>
              <a:t>8.500 triệu đồng  (0,1% tổng thu NSNN)</a:t>
            </a:r>
            <a:endParaRPr lang="en-US" sz="1400" dirty="0">
              <a:latin typeface="Times New Roman" pitchFamily="18" charset="0"/>
              <a:cs typeface="Times New Roman" pitchFamily="18" charset="0"/>
            </a:endParaRPr>
          </a:p>
          <a:p>
            <a:pPr>
              <a:spcBef>
                <a:spcPts val="600"/>
              </a:spcBef>
              <a:spcAft>
                <a:spcPts val="600"/>
              </a:spcAft>
            </a:pPr>
            <a:r>
              <a:rPr lang="vi-VN" sz="1400" dirty="0">
                <a:latin typeface="Times New Roman" pitchFamily="18" charset="0"/>
                <a:cs typeface="Times New Roman" pitchFamily="18" charset="0"/>
              </a:rPr>
              <a:t>	Thuế nhập khẩu: 	        </a:t>
            </a:r>
            <a:r>
              <a:rPr lang="vi-VN" sz="1400" dirty="0" smtClean="0">
                <a:latin typeface="Times New Roman" pitchFamily="18" charset="0"/>
                <a:cs typeface="Times New Roman" pitchFamily="18" charset="0"/>
              </a:rPr>
              <a:t>    </a:t>
            </a:r>
            <a:r>
              <a:rPr lang="vi-VN" sz="1400" dirty="0">
                <a:latin typeface="Times New Roman" pitchFamily="18" charset="0"/>
                <a:cs typeface="Times New Roman" pitchFamily="18" charset="0"/>
              </a:rPr>
              <a:t>21.000 triệu đồng  (0,4% tổng thu NSNN)</a:t>
            </a:r>
            <a:endParaRPr lang="en-US" sz="1400" dirty="0">
              <a:latin typeface="Times New Roman" pitchFamily="18" charset="0"/>
              <a:cs typeface="Times New Roman" pitchFamily="18" charset="0"/>
            </a:endParaRPr>
          </a:p>
          <a:p>
            <a:pPr>
              <a:spcBef>
                <a:spcPts val="600"/>
              </a:spcBef>
              <a:spcAft>
                <a:spcPts val="600"/>
              </a:spcAft>
            </a:pPr>
            <a:r>
              <a:rPr lang="vi-VN" sz="1400" dirty="0">
                <a:latin typeface="Times New Roman" pitchFamily="18" charset="0"/>
                <a:cs typeface="Times New Roman" pitchFamily="18" charset="0"/>
              </a:rPr>
              <a:t>	Thuế thu nhập cá nhân:             </a:t>
            </a:r>
            <a:r>
              <a:rPr lang="en-US" sz="1400" dirty="0" smtClean="0">
                <a:latin typeface="Times New Roman" pitchFamily="18" charset="0"/>
                <a:cs typeface="Times New Roman" pitchFamily="18" charset="0"/>
              </a:rPr>
              <a:t> </a:t>
            </a:r>
            <a:r>
              <a:rPr lang="vi-VN" sz="1400" dirty="0" smtClean="0">
                <a:latin typeface="Times New Roman" pitchFamily="18" charset="0"/>
                <a:cs typeface="Times New Roman" pitchFamily="18" charset="0"/>
              </a:rPr>
              <a:t>550.000 </a:t>
            </a:r>
            <a:r>
              <a:rPr lang="vi-VN" sz="1400" dirty="0">
                <a:latin typeface="Times New Roman" pitchFamily="18" charset="0"/>
                <a:cs typeface="Times New Roman" pitchFamily="18" charset="0"/>
              </a:rPr>
              <a:t>triệu đồng  (9,2% tổng thu NSNN)</a:t>
            </a:r>
            <a:endParaRPr lang="en-US" sz="1400" dirty="0">
              <a:latin typeface="Times New Roman" pitchFamily="18" charset="0"/>
              <a:cs typeface="Times New Roman" pitchFamily="18" charset="0"/>
            </a:endParaRPr>
          </a:p>
          <a:p>
            <a:pPr>
              <a:spcBef>
                <a:spcPts val="600"/>
              </a:spcBef>
              <a:spcAft>
                <a:spcPts val="600"/>
              </a:spcAft>
            </a:pPr>
            <a:r>
              <a:rPr lang="vi-VN" sz="1400" dirty="0">
                <a:latin typeface="Times New Roman" pitchFamily="18" charset="0"/>
                <a:cs typeface="Times New Roman" pitchFamily="18" charset="0"/>
              </a:rPr>
              <a:t>	Thuế bảo vệ môi trường: 	      </a:t>
            </a:r>
            <a:r>
              <a:rPr lang="en-US" sz="1400" dirty="0" smtClean="0">
                <a:latin typeface="Times New Roman" pitchFamily="18" charset="0"/>
                <a:cs typeface="Times New Roman" pitchFamily="18" charset="0"/>
              </a:rPr>
              <a:t>     </a:t>
            </a:r>
            <a:r>
              <a:rPr lang="vi-VN" sz="1400" dirty="0" smtClean="0">
                <a:latin typeface="Times New Roman" pitchFamily="18" charset="0"/>
                <a:cs typeface="Times New Roman" pitchFamily="18" charset="0"/>
              </a:rPr>
              <a:t>310.000 </a:t>
            </a:r>
            <a:r>
              <a:rPr lang="vi-VN" sz="1400" dirty="0">
                <a:latin typeface="Times New Roman" pitchFamily="18" charset="0"/>
                <a:cs typeface="Times New Roman" pitchFamily="18" charset="0"/>
              </a:rPr>
              <a:t>triệu đồng  (5,2% tổng thu NSNN)</a:t>
            </a:r>
            <a:endParaRPr lang="en-US" sz="1400" dirty="0">
              <a:latin typeface="Times New Roman" pitchFamily="18" charset="0"/>
              <a:cs typeface="Times New Roman" pitchFamily="18" charset="0"/>
            </a:endParaRPr>
          </a:p>
          <a:p>
            <a:pPr>
              <a:spcBef>
                <a:spcPts val="600"/>
              </a:spcBef>
              <a:spcAft>
                <a:spcPts val="600"/>
              </a:spcAft>
            </a:pPr>
            <a:r>
              <a:rPr lang="vi-VN" sz="1400" dirty="0">
                <a:latin typeface="Times New Roman" pitchFamily="18" charset="0"/>
                <a:cs typeface="Times New Roman" pitchFamily="18" charset="0"/>
              </a:rPr>
              <a:t>	Thuế SD đất phi nông nghiệp:      </a:t>
            </a:r>
            <a:r>
              <a:rPr lang="en-US" sz="1400" dirty="0" smtClean="0">
                <a:latin typeface="Times New Roman" pitchFamily="18" charset="0"/>
                <a:cs typeface="Times New Roman" pitchFamily="18" charset="0"/>
              </a:rPr>
              <a:t>  </a:t>
            </a:r>
            <a:r>
              <a:rPr lang="vi-VN" sz="1400" dirty="0" smtClean="0">
                <a:latin typeface="Times New Roman" pitchFamily="18" charset="0"/>
                <a:cs typeface="Times New Roman" pitchFamily="18" charset="0"/>
              </a:rPr>
              <a:t>8.000 </a:t>
            </a:r>
            <a:r>
              <a:rPr lang="vi-VN" sz="1400" dirty="0">
                <a:latin typeface="Times New Roman" pitchFamily="18" charset="0"/>
                <a:cs typeface="Times New Roman" pitchFamily="18" charset="0"/>
              </a:rPr>
              <a:t>triệu đồng (0,1% tổng thu NSNN)</a:t>
            </a:r>
            <a:endParaRPr lang="en-US" sz="1400" dirty="0">
              <a:latin typeface="Times New Roman" pitchFamily="18" charset="0"/>
              <a:cs typeface="Times New Roman" pitchFamily="18" charset="0"/>
            </a:endParaRPr>
          </a:p>
          <a:p>
            <a:pPr>
              <a:spcBef>
                <a:spcPts val="600"/>
              </a:spcBef>
              <a:spcAft>
                <a:spcPts val="600"/>
              </a:spcAft>
            </a:pPr>
            <a:r>
              <a:rPr lang="vi-VN" sz="1400" dirty="0">
                <a:latin typeface="Times New Roman" pitchFamily="18" charset="0"/>
                <a:cs typeface="Times New Roman" pitchFamily="18" charset="0"/>
              </a:rPr>
              <a:t>	 Phí, lệ phí: 		          </a:t>
            </a:r>
            <a:r>
              <a:rPr lang="vi-VN" sz="1400" dirty="0" smtClean="0">
                <a:latin typeface="Times New Roman" pitchFamily="18" charset="0"/>
                <a:cs typeface="Times New Roman" pitchFamily="18" charset="0"/>
              </a:rPr>
              <a:t>  </a:t>
            </a:r>
            <a:r>
              <a:rPr lang="vi-VN" sz="1400" dirty="0">
                <a:latin typeface="Times New Roman" pitchFamily="18" charset="0"/>
                <a:cs typeface="Times New Roman" pitchFamily="18" charset="0"/>
              </a:rPr>
              <a:t>265.000 triệu đồng  (4,5% tổng thu NSNN).</a:t>
            </a:r>
            <a:endParaRPr lang="en-US" sz="1400" dirty="0">
              <a:latin typeface="Times New Roman" pitchFamily="18" charset="0"/>
              <a:cs typeface="Times New Roman" pitchFamily="18" charset="0"/>
            </a:endParaRPr>
          </a:p>
          <a:p>
            <a:pPr>
              <a:spcBef>
                <a:spcPts val="600"/>
              </a:spcBef>
              <a:spcAft>
                <a:spcPts val="600"/>
              </a:spcAft>
            </a:pPr>
            <a:r>
              <a:rPr lang="vi-VN" sz="1400" b="1" dirty="0">
                <a:latin typeface="Times New Roman" pitchFamily="18" charset="0"/>
                <a:cs typeface="Times New Roman" pitchFamily="18" charset="0"/>
              </a:rPr>
              <a:t> </a:t>
            </a:r>
            <a:endParaRPr lang="en-US" sz="1400" dirty="0">
              <a:latin typeface="Times New Roman" pitchFamily="18" charset="0"/>
              <a:cs typeface="Times New Roman" pitchFamily="18" charset="0"/>
            </a:endParaRPr>
          </a:p>
          <a:p>
            <a:endParaRPr lang="en-US" dirty="0"/>
          </a:p>
        </p:txBody>
      </p:sp>
      <p:sp>
        <p:nvSpPr>
          <p:cNvPr id="3" name="Title 2"/>
          <p:cNvSpPr>
            <a:spLocks noGrp="1"/>
          </p:cNvSpPr>
          <p:nvPr>
            <p:ph type="title"/>
          </p:nvPr>
        </p:nvSpPr>
        <p:spPr>
          <a:xfrm>
            <a:off x="457200" y="274638"/>
            <a:ext cx="8229600" cy="487362"/>
          </a:xfrm>
        </p:spPr>
        <p:txBody>
          <a:bodyPr>
            <a:normAutofit fontScale="90000"/>
          </a:bodyPr>
          <a:lstStyle/>
          <a:p>
            <a:endParaRPr lang="en-US" dirty="0"/>
          </a:p>
        </p:txBody>
      </p:sp>
    </p:spTree>
    <p:extLst>
      <p:ext uri="{BB962C8B-B14F-4D97-AF65-F5344CB8AC3E}">
        <p14:creationId xmlns:p14="http://schemas.microsoft.com/office/powerpoint/2010/main" val="34239148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14400"/>
            <a:ext cx="8229600" cy="5333999"/>
          </a:xfrm>
        </p:spPr>
        <p:txBody>
          <a:bodyPr>
            <a:normAutofit/>
          </a:bodyPr>
          <a:lstStyle/>
          <a:p>
            <a:pPr algn="ctr"/>
            <a:r>
              <a:rPr lang="vi-VN" sz="1400" b="1" dirty="0">
                <a:latin typeface="Times New Roman" pitchFamily="18" charset="0"/>
                <a:cs typeface="Times New Roman" pitchFamily="18" charset="0"/>
              </a:rPr>
              <a:t>BIỂU DỰ TOÁN THU TỪ THUẾ, PHÍ, LỆ PHÍ NĂM 2024</a:t>
            </a:r>
            <a:endParaRPr lang="en-US" sz="1400" dirty="0">
              <a:latin typeface="Times New Roman" pitchFamily="18" charset="0"/>
              <a:cs typeface="Times New Roman" pitchFamily="18" charset="0"/>
            </a:endParaRPr>
          </a:p>
          <a:p>
            <a:pPr algn="ctr"/>
            <a:r>
              <a:rPr lang="en-US" sz="1400" b="1" dirty="0">
                <a:latin typeface="Times New Roman" pitchFamily="18" charset="0"/>
                <a:cs typeface="Times New Roman" pitchFamily="18" charset="0"/>
              </a:rPr>
              <a:t>(</a:t>
            </a:r>
            <a:r>
              <a:rPr lang="vi-VN" sz="1400" b="1" dirty="0">
                <a:latin typeface="Times New Roman" pitchFamily="18" charset="0"/>
                <a:cs typeface="Times New Roman" pitchFamily="18" charset="0"/>
              </a:rPr>
              <a:t>Đơn vị tính: Triệu đồng</a:t>
            </a:r>
            <a:r>
              <a:rPr lang="en-US" sz="1400" b="1" dirty="0">
                <a:latin typeface="Times New Roman" pitchFamily="18" charset="0"/>
                <a:cs typeface="Times New Roman" pitchFamily="18" charset="0"/>
              </a:rPr>
              <a:t>)</a:t>
            </a:r>
            <a:endParaRPr lang="en-US" sz="1400" dirty="0">
              <a:latin typeface="Times New Roman" pitchFamily="18" charset="0"/>
              <a:cs typeface="Times New Roman" pitchFamily="18" charset="0"/>
            </a:endParaRPr>
          </a:p>
          <a:p>
            <a:endParaRPr lang="en-US" sz="1400" dirty="0"/>
          </a:p>
        </p:txBody>
      </p:sp>
      <p:sp>
        <p:nvSpPr>
          <p:cNvPr id="3" name="Title 2"/>
          <p:cNvSpPr>
            <a:spLocks noGrp="1"/>
          </p:cNvSpPr>
          <p:nvPr>
            <p:ph type="title"/>
          </p:nvPr>
        </p:nvSpPr>
        <p:spPr>
          <a:xfrm>
            <a:off x="457200" y="274638"/>
            <a:ext cx="8229600" cy="487362"/>
          </a:xfrm>
        </p:spPr>
        <p:txBody>
          <a:bodyPr>
            <a:normAutofit fontScale="90000"/>
          </a:bodyPr>
          <a:lstStyle/>
          <a:p>
            <a:endParaRPr lang="en-US" dirty="0"/>
          </a:p>
        </p:txBody>
      </p:sp>
      <p:graphicFrame>
        <p:nvGraphicFramePr>
          <p:cNvPr id="4" name="Chart 3"/>
          <p:cNvGraphicFramePr/>
          <p:nvPr>
            <p:extLst>
              <p:ext uri="{D42A27DB-BD31-4B8C-83A1-F6EECF244321}">
                <p14:modId xmlns:p14="http://schemas.microsoft.com/office/powerpoint/2010/main" val="3645374599"/>
              </p:ext>
            </p:extLst>
          </p:nvPr>
        </p:nvGraphicFramePr>
        <p:xfrm>
          <a:off x="1828800" y="1676401"/>
          <a:ext cx="6248400" cy="4648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9328233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752599"/>
            <a:ext cx="8229600" cy="4254693"/>
          </a:xfrm>
        </p:spPr>
        <p:txBody>
          <a:bodyPr>
            <a:normAutofit/>
          </a:bodyPr>
          <a:lstStyle/>
          <a:p>
            <a:pPr>
              <a:spcBef>
                <a:spcPts val="600"/>
              </a:spcBef>
              <a:spcAft>
                <a:spcPts val="600"/>
              </a:spcAft>
            </a:pPr>
            <a:r>
              <a:rPr lang="en-US" sz="1400" dirty="0">
                <a:latin typeface="Times New Roman" pitchFamily="18" charset="0"/>
                <a:cs typeface="Times New Roman" pitchFamily="18" charset="0"/>
              </a:rPr>
              <a:t>-</a:t>
            </a:r>
            <a:r>
              <a:rPr lang="vi-VN" sz="1400" dirty="0">
                <a:latin typeface="Times New Roman" pitchFamily="18" charset="0"/>
                <a:cs typeface="Times New Roman" pitchFamily="18" charset="0"/>
              </a:rPr>
              <a:t>. Chi đầu tư phát triển: 	</a:t>
            </a:r>
            <a:r>
              <a:rPr lang="vi-VN" sz="1400" dirty="0" smtClean="0">
                <a:latin typeface="Times New Roman" pitchFamily="18" charset="0"/>
                <a:cs typeface="Times New Roman" pitchFamily="18" charset="0"/>
              </a:rPr>
              <a:t>4.384.090 </a:t>
            </a:r>
            <a:r>
              <a:rPr lang="vi-VN" sz="1400" dirty="0">
                <a:latin typeface="Times New Roman" pitchFamily="18" charset="0"/>
                <a:cs typeface="Times New Roman" pitchFamily="18" charset="0"/>
              </a:rPr>
              <a:t>triệu đồng (39,61% tổng DT chi NSĐP)</a:t>
            </a:r>
            <a:endParaRPr lang="en-US" sz="1400" dirty="0">
              <a:latin typeface="Times New Roman" pitchFamily="18" charset="0"/>
              <a:cs typeface="Times New Roman" pitchFamily="18" charset="0"/>
            </a:endParaRPr>
          </a:p>
          <a:p>
            <a:pPr>
              <a:spcBef>
                <a:spcPts val="600"/>
              </a:spcBef>
              <a:spcAft>
                <a:spcPts val="600"/>
              </a:spcAft>
            </a:pPr>
            <a:r>
              <a:rPr lang="en-US" sz="1400" dirty="0">
                <a:latin typeface="Times New Roman" pitchFamily="18" charset="0"/>
                <a:cs typeface="Times New Roman" pitchFamily="18" charset="0"/>
              </a:rPr>
              <a:t>-</a:t>
            </a:r>
            <a:r>
              <a:rPr lang="vi-VN" sz="1400" dirty="0">
                <a:latin typeface="Times New Roman" pitchFamily="18" charset="0"/>
                <a:cs typeface="Times New Roman" pitchFamily="18" charset="0"/>
              </a:rPr>
              <a:t> Chi thường xuyên: 	</a:t>
            </a:r>
            <a:r>
              <a:rPr lang="vi-VN" sz="1400" dirty="0" smtClean="0">
                <a:latin typeface="Times New Roman" pitchFamily="18" charset="0"/>
                <a:cs typeface="Times New Roman" pitchFamily="18" charset="0"/>
              </a:rPr>
              <a:t>6.221.180 </a:t>
            </a:r>
            <a:r>
              <a:rPr lang="vi-VN" sz="1400" dirty="0">
                <a:latin typeface="Times New Roman" pitchFamily="18" charset="0"/>
                <a:cs typeface="Times New Roman" pitchFamily="18" charset="0"/>
              </a:rPr>
              <a:t>triệu đồng (56,21% tổng DT chi NSĐP</a:t>
            </a:r>
            <a:endParaRPr lang="en-US" sz="1400" dirty="0">
              <a:latin typeface="Times New Roman" pitchFamily="18" charset="0"/>
              <a:cs typeface="Times New Roman" pitchFamily="18" charset="0"/>
            </a:endParaRPr>
          </a:p>
          <a:p>
            <a:pPr>
              <a:spcBef>
                <a:spcPts val="600"/>
              </a:spcBef>
              <a:spcAft>
                <a:spcPts val="600"/>
              </a:spcAft>
            </a:pPr>
            <a:r>
              <a:rPr lang="en-US" sz="1400" dirty="0">
                <a:latin typeface="Times New Roman" pitchFamily="18" charset="0"/>
                <a:cs typeface="Times New Roman" pitchFamily="18" charset="0"/>
              </a:rPr>
              <a:t>-</a:t>
            </a:r>
            <a:r>
              <a:rPr lang="vi-VN" sz="1400" dirty="0">
                <a:latin typeface="Times New Roman" pitchFamily="18" charset="0"/>
                <a:cs typeface="Times New Roman" pitchFamily="18" charset="0"/>
              </a:rPr>
              <a:t> Chi trả nợ lãi: 		 </a:t>
            </a:r>
            <a:r>
              <a:rPr lang="en-US" sz="1400" dirty="0" smtClean="0">
                <a:latin typeface="Times New Roman" pitchFamily="18" charset="0"/>
                <a:cs typeface="Times New Roman" pitchFamily="18" charset="0"/>
              </a:rPr>
              <a:t>    </a:t>
            </a:r>
            <a:r>
              <a:rPr lang="vi-VN" sz="1400" dirty="0" smtClean="0">
                <a:latin typeface="Times New Roman" pitchFamily="18" charset="0"/>
                <a:cs typeface="Times New Roman" pitchFamily="18" charset="0"/>
              </a:rPr>
              <a:t>19.500 </a:t>
            </a:r>
            <a:r>
              <a:rPr lang="vi-VN" sz="1400" dirty="0">
                <a:latin typeface="Times New Roman" pitchFamily="18" charset="0"/>
                <a:cs typeface="Times New Roman" pitchFamily="18" charset="0"/>
              </a:rPr>
              <a:t>triệu đồng (0,18% tổng DT chi NSĐP)</a:t>
            </a:r>
            <a:endParaRPr lang="en-US" sz="1400" dirty="0">
              <a:latin typeface="Times New Roman" pitchFamily="18" charset="0"/>
              <a:cs typeface="Times New Roman" pitchFamily="18" charset="0"/>
            </a:endParaRPr>
          </a:p>
          <a:p>
            <a:pPr>
              <a:spcBef>
                <a:spcPts val="600"/>
              </a:spcBef>
              <a:spcAft>
                <a:spcPts val="600"/>
              </a:spcAft>
            </a:pPr>
            <a:r>
              <a:rPr lang="en-US" sz="1400" dirty="0">
                <a:latin typeface="Times New Roman" pitchFamily="18" charset="0"/>
                <a:cs typeface="Times New Roman" pitchFamily="18" charset="0"/>
              </a:rPr>
              <a:t>-</a:t>
            </a:r>
            <a:r>
              <a:rPr lang="vi-VN" sz="1400" dirty="0">
                <a:latin typeface="Times New Roman" pitchFamily="18" charset="0"/>
                <a:cs typeface="Times New Roman" pitchFamily="18" charset="0"/>
              </a:rPr>
              <a:t> Chi bổ sung quỹ dự trữ tài chính:   </a:t>
            </a:r>
            <a:r>
              <a:rPr lang="en-US" sz="1400" dirty="0" smtClean="0">
                <a:latin typeface="Times New Roman" pitchFamily="18" charset="0"/>
                <a:cs typeface="Times New Roman" pitchFamily="18" charset="0"/>
              </a:rPr>
              <a:t>  </a:t>
            </a:r>
            <a:r>
              <a:rPr lang="vi-VN" sz="1400" dirty="0" smtClean="0">
                <a:latin typeface="Times New Roman" pitchFamily="18" charset="0"/>
                <a:cs typeface="Times New Roman" pitchFamily="18" charset="0"/>
              </a:rPr>
              <a:t>1.000 </a:t>
            </a:r>
            <a:r>
              <a:rPr lang="vi-VN" sz="1400" dirty="0">
                <a:latin typeface="Times New Roman" pitchFamily="18" charset="0"/>
                <a:cs typeface="Times New Roman" pitchFamily="18" charset="0"/>
              </a:rPr>
              <a:t>triệu đồng (0,01% tổng DT chi NSĐP)</a:t>
            </a:r>
            <a:endParaRPr lang="en-US" sz="1400" dirty="0">
              <a:latin typeface="Times New Roman" pitchFamily="18" charset="0"/>
              <a:cs typeface="Times New Roman" pitchFamily="18" charset="0"/>
            </a:endParaRPr>
          </a:p>
          <a:p>
            <a:pPr>
              <a:spcBef>
                <a:spcPts val="600"/>
              </a:spcBef>
              <a:spcAft>
                <a:spcPts val="600"/>
              </a:spcAft>
            </a:pPr>
            <a:r>
              <a:rPr lang="en-US" sz="1400" dirty="0">
                <a:latin typeface="Times New Roman" pitchFamily="18" charset="0"/>
                <a:cs typeface="Times New Roman" pitchFamily="18" charset="0"/>
              </a:rPr>
              <a:t>-</a:t>
            </a:r>
            <a:r>
              <a:rPr lang="vi-VN" sz="1400" dirty="0">
                <a:latin typeface="Times New Roman" pitchFamily="18" charset="0"/>
                <a:cs typeface="Times New Roman" pitchFamily="18" charset="0"/>
              </a:rPr>
              <a:t> Chi dự phòng: 		  </a:t>
            </a:r>
            <a:r>
              <a:rPr lang="en-US" sz="1400" dirty="0" smtClean="0">
                <a:latin typeface="Times New Roman" pitchFamily="18" charset="0"/>
                <a:cs typeface="Times New Roman" pitchFamily="18" charset="0"/>
              </a:rPr>
              <a:t>  </a:t>
            </a:r>
            <a:r>
              <a:rPr lang="vi-VN" sz="1400" dirty="0" smtClean="0">
                <a:latin typeface="Times New Roman" pitchFamily="18" charset="0"/>
                <a:cs typeface="Times New Roman" pitchFamily="18" charset="0"/>
              </a:rPr>
              <a:t>200.573 </a:t>
            </a:r>
            <a:r>
              <a:rPr lang="vi-VN" sz="1400" dirty="0">
                <a:latin typeface="Times New Roman" pitchFamily="18" charset="0"/>
                <a:cs typeface="Times New Roman" pitchFamily="18" charset="0"/>
              </a:rPr>
              <a:t>triệu đồng (1,81% tổng DT chi NSĐP)</a:t>
            </a:r>
            <a:endParaRPr lang="en-US" sz="1400" dirty="0">
              <a:latin typeface="Times New Roman" pitchFamily="18" charset="0"/>
              <a:cs typeface="Times New Roman" pitchFamily="18" charset="0"/>
            </a:endParaRPr>
          </a:p>
          <a:p>
            <a:pPr>
              <a:spcBef>
                <a:spcPts val="600"/>
              </a:spcBef>
              <a:spcAft>
                <a:spcPts val="600"/>
              </a:spcAft>
            </a:pPr>
            <a:r>
              <a:rPr lang="en-US" sz="1400" dirty="0">
                <a:latin typeface="Times New Roman" pitchFamily="18" charset="0"/>
                <a:cs typeface="Times New Roman" pitchFamily="18" charset="0"/>
              </a:rPr>
              <a:t>-</a:t>
            </a:r>
            <a:r>
              <a:rPr lang="vi-VN" sz="1400" dirty="0">
                <a:latin typeface="Times New Roman" pitchFamily="18" charset="0"/>
                <a:cs typeface="Times New Roman" pitchFamily="18" charset="0"/>
              </a:rPr>
              <a:t> Chi trả nợ gốc: 	</a:t>
            </a:r>
            <a:r>
              <a:rPr lang="en-US" sz="1400" dirty="0">
                <a:latin typeface="Times New Roman" pitchFamily="18" charset="0"/>
                <a:cs typeface="Times New Roman" pitchFamily="18" charset="0"/>
              </a:rPr>
              <a:t> </a:t>
            </a:r>
            <a:r>
              <a:rPr lang="en-US" sz="1400" dirty="0" smtClean="0">
                <a:latin typeface="Times New Roman" pitchFamily="18" charset="0"/>
                <a:cs typeface="Times New Roman" pitchFamily="18" charset="0"/>
              </a:rPr>
              <a:t>                           </a:t>
            </a:r>
            <a:r>
              <a:rPr lang="vi-VN" sz="1400" dirty="0" smtClean="0">
                <a:latin typeface="Times New Roman" pitchFamily="18" charset="0"/>
                <a:cs typeface="Times New Roman" pitchFamily="18" charset="0"/>
              </a:rPr>
              <a:t>10.00 </a:t>
            </a:r>
            <a:r>
              <a:rPr lang="vi-VN" sz="1400" dirty="0">
                <a:latin typeface="Times New Roman" pitchFamily="18" charset="0"/>
                <a:cs typeface="Times New Roman" pitchFamily="18" charset="0"/>
              </a:rPr>
              <a:t>triệu đồng (0,09% tồng DT chi NSĐP)</a:t>
            </a:r>
            <a:endParaRPr lang="en-US" sz="1400" dirty="0">
              <a:latin typeface="Times New Roman" pitchFamily="18" charset="0"/>
              <a:cs typeface="Times New Roman" pitchFamily="18" charset="0"/>
            </a:endParaRPr>
          </a:p>
          <a:p>
            <a:pPr>
              <a:spcBef>
                <a:spcPts val="600"/>
              </a:spcBef>
              <a:spcAft>
                <a:spcPts val="600"/>
              </a:spcAft>
            </a:pPr>
            <a:r>
              <a:rPr lang="en-US" sz="1400" dirty="0">
                <a:latin typeface="Times New Roman" pitchFamily="18" charset="0"/>
                <a:cs typeface="Times New Roman" pitchFamily="18" charset="0"/>
              </a:rPr>
              <a:t>-</a:t>
            </a:r>
            <a:r>
              <a:rPr lang="vi-VN" sz="1400" dirty="0">
                <a:latin typeface="Times New Roman" pitchFamily="18" charset="0"/>
                <a:cs typeface="Times New Roman" pitchFamily="18" charset="0"/>
              </a:rPr>
              <a:t> Chi Chương trình MTQG: 	 </a:t>
            </a:r>
            <a:r>
              <a:rPr lang="en-US" sz="1400" dirty="0" smtClean="0">
                <a:latin typeface="Times New Roman" pitchFamily="18" charset="0"/>
                <a:cs typeface="Times New Roman" pitchFamily="18" charset="0"/>
              </a:rPr>
              <a:t>    </a:t>
            </a:r>
            <a:r>
              <a:rPr lang="vi-VN" sz="1400" dirty="0" smtClean="0">
                <a:latin typeface="Times New Roman" pitchFamily="18" charset="0"/>
                <a:cs typeface="Times New Roman" pitchFamily="18" charset="0"/>
              </a:rPr>
              <a:t>231.140 </a:t>
            </a:r>
            <a:r>
              <a:rPr lang="vi-VN" sz="1400" dirty="0">
                <a:latin typeface="Times New Roman" pitchFamily="18" charset="0"/>
                <a:cs typeface="Times New Roman" pitchFamily="18" charset="0"/>
              </a:rPr>
              <a:t>triệu đồng (2,09% tổng DT chi NSĐP)</a:t>
            </a:r>
            <a:endParaRPr lang="en-US" sz="1400" dirty="0">
              <a:latin typeface="Times New Roman" pitchFamily="18" charset="0"/>
              <a:cs typeface="Times New Roman" pitchFamily="18" charset="0"/>
            </a:endParaRPr>
          </a:p>
          <a:p>
            <a:pPr>
              <a:spcBef>
                <a:spcPts val="600"/>
              </a:spcBef>
              <a:spcAft>
                <a:spcPts val="600"/>
              </a:spcAft>
            </a:pPr>
            <a:endParaRPr lang="en-US" sz="1400" dirty="0">
              <a:latin typeface="Times New Roman" pitchFamily="18" charset="0"/>
              <a:cs typeface="Times New Roman" pitchFamily="18" charset="0"/>
            </a:endParaRPr>
          </a:p>
        </p:txBody>
      </p:sp>
      <p:sp>
        <p:nvSpPr>
          <p:cNvPr id="3" name="Title 2"/>
          <p:cNvSpPr>
            <a:spLocks noGrp="1"/>
          </p:cNvSpPr>
          <p:nvPr>
            <p:ph type="title"/>
          </p:nvPr>
        </p:nvSpPr>
        <p:spPr>
          <a:xfrm>
            <a:off x="457200" y="274638"/>
            <a:ext cx="8229600" cy="1477962"/>
          </a:xfrm>
        </p:spPr>
        <p:txBody>
          <a:bodyPr>
            <a:normAutofit/>
          </a:bodyPr>
          <a:lstStyle/>
          <a:p>
            <a:r>
              <a:rPr lang="en-US" sz="2000" dirty="0" smtClean="0">
                <a:solidFill>
                  <a:srgbClr val="0070C0"/>
                </a:solidFill>
                <a:latin typeface="Times New Roman" pitchFamily="18" charset="0"/>
                <a:cs typeface="Times New Roman" pitchFamily="18" charset="0"/>
              </a:rPr>
              <a:t>5- DỰ TOÁN CHI NSĐP NĂM 2024</a:t>
            </a:r>
            <a:endParaRPr lang="en-US" sz="2000" dirty="0">
              <a:solidFill>
                <a:srgbClr val="0070C0"/>
              </a:solidFill>
              <a:latin typeface="Times New Roman" pitchFamily="18" charset="0"/>
              <a:cs typeface="Times New Roman" pitchFamily="18" charset="0"/>
            </a:endParaRPr>
          </a:p>
        </p:txBody>
      </p:sp>
    </p:spTree>
    <p:extLst>
      <p:ext uri="{BB962C8B-B14F-4D97-AF65-F5344CB8AC3E}">
        <p14:creationId xmlns:p14="http://schemas.microsoft.com/office/powerpoint/2010/main" val="40160524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371601"/>
            <a:ext cx="8229600" cy="4635692"/>
          </a:xfrm>
        </p:spPr>
        <p:txBody>
          <a:bodyPr/>
          <a:lstStyle/>
          <a:p>
            <a:pPr algn="ctr"/>
            <a:r>
              <a:rPr lang="vi-VN" sz="1400" b="1" dirty="0">
                <a:latin typeface="Times New Roman" pitchFamily="18" charset="0"/>
                <a:cs typeface="Times New Roman" pitchFamily="18" charset="0"/>
              </a:rPr>
              <a:t>CƠ CẤU DỰ TOÁN CHI NGÂN SÁCH ĐỊA PHƯƠNG NĂM 2024</a:t>
            </a:r>
            <a:endParaRPr lang="en-US" sz="1400" dirty="0">
              <a:latin typeface="Times New Roman" pitchFamily="18" charset="0"/>
              <a:cs typeface="Times New Roman" pitchFamily="18" charset="0"/>
            </a:endParaRPr>
          </a:p>
          <a:p>
            <a:pPr algn="ctr"/>
            <a:r>
              <a:rPr lang="en-US" sz="1400" b="1" dirty="0">
                <a:latin typeface="Times New Roman" pitchFamily="18" charset="0"/>
                <a:cs typeface="Times New Roman" pitchFamily="18" charset="0"/>
              </a:rPr>
              <a:t>(</a:t>
            </a:r>
            <a:r>
              <a:rPr lang="vi-VN" sz="1400" b="1" dirty="0">
                <a:latin typeface="Times New Roman" pitchFamily="18" charset="0"/>
                <a:cs typeface="Times New Roman" pitchFamily="18" charset="0"/>
              </a:rPr>
              <a:t>Đơn vị tính: Triệu đồng</a:t>
            </a:r>
            <a:r>
              <a:rPr lang="en-US" sz="1400" b="1" dirty="0">
                <a:latin typeface="Times New Roman" pitchFamily="18" charset="0"/>
                <a:cs typeface="Times New Roman" pitchFamily="18" charset="0"/>
              </a:rPr>
              <a:t>)</a:t>
            </a:r>
            <a:endParaRPr lang="en-US" sz="1400" dirty="0">
              <a:latin typeface="Times New Roman" pitchFamily="18" charset="0"/>
              <a:cs typeface="Times New Roman" pitchFamily="18" charset="0"/>
            </a:endParaRPr>
          </a:p>
          <a:p>
            <a:endParaRPr lang="en-US" sz="1100" dirty="0"/>
          </a:p>
        </p:txBody>
      </p:sp>
      <p:sp>
        <p:nvSpPr>
          <p:cNvPr id="3" name="Title 2"/>
          <p:cNvSpPr>
            <a:spLocks noGrp="1"/>
          </p:cNvSpPr>
          <p:nvPr>
            <p:ph type="title"/>
          </p:nvPr>
        </p:nvSpPr>
        <p:spPr>
          <a:xfrm>
            <a:off x="457200" y="274638"/>
            <a:ext cx="8229600" cy="944562"/>
          </a:xfrm>
        </p:spPr>
        <p:txBody>
          <a:bodyPr>
            <a:normAutofit/>
          </a:bodyPr>
          <a:lstStyle/>
          <a:p>
            <a:r>
              <a:rPr lang="en-US" sz="2000" dirty="0">
                <a:solidFill>
                  <a:srgbClr val="0070C0"/>
                </a:solidFill>
                <a:latin typeface="Times New Roman" pitchFamily="18" charset="0"/>
                <a:cs typeface="Times New Roman" pitchFamily="18" charset="0"/>
              </a:rPr>
              <a:t>5- DỰ TOÁN CHI NSĐP NĂM 2024</a:t>
            </a:r>
            <a:r>
              <a:rPr lang="en-US" sz="2000" dirty="0" smtClean="0"/>
              <a:t> </a:t>
            </a:r>
            <a:endParaRPr lang="en-US" sz="2000" dirty="0"/>
          </a:p>
        </p:txBody>
      </p:sp>
      <p:graphicFrame>
        <p:nvGraphicFramePr>
          <p:cNvPr id="4" name="Chart 3"/>
          <p:cNvGraphicFramePr/>
          <p:nvPr>
            <p:extLst>
              <p:ext uri="{D42A27DB-BD31-4B8C-83A1-F6EECF244321}">
                <p14:modId xmlns:p14="http://schemas.microsoft.com/office/powerpoint/2010/main" val="198386712"/>
              </p:ext>
            </p:extLst>
          </p:nvPr>
        </p:nvGraphicFramePr>
        <p:xfrm>
          <a:off x="1676400" y="2057400"/>
          <a:ext cx="6400800" cy="4267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2240296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09600" y="274638"/>
            <a:ext cx="7848600" cy="1143000"/>
          </a:xfrm>
        </p:spPr>
        <p:txBody>
          <a:bodyPr>
            <a:normAutofit/>
          </a:bodyPr>
          <a:lstStyle/>
          <a:p>
            <a:r>
              <a:rPr lang="en-US" sz="2000" dirty="0" smtClean="0">
                <a:solidFill>
                  <a:srgbClr val="0070C0"/>
                </a:solidFill>
                <a:effectLst/>
                <a:latin typeface="Times New Roman" pitchFamily="18" charset="0"/>
                <a:cs typeface="Times New Roman" pitchFamily="18" charset="0"/>
              </a:rPr>
              <a:t>6- </a:t>
            </a:r>
            <a:r>
              <a:rPr lang="vi-VN" sz="2000" dirty="0" smtClean="0">
                <a:solidFill>
                  <a:srgbClr val="0070C0"/>
                </a:solidFill>
                <a:effectLst/>
                <a:latin typeface="Times New Roman" pitchFamily="18" charset="0"/>
                <a:cs typeface="Times New Roman" pitchFamily="18" charset="0"/>
              </a:rPr>
              <a:t>THAY </a:t>
            </a:r>
            <a:r>
              <a:rPr lang="vi-VN" sz="2000" dirty="0">
                <a:solidFill>
                  <a:srgbClr val="0070C0"/>
                </a:solidFill>
                <a:effectLst/>
                <a:latin typeface="Times New Roman" pitchFamily="18" charset="0"/>
                <a:cs typeface="Times New Roman" pitchFamily="18" charset="0"/>
              </a:rPr>
              <a:t>ĐỔI VỀ DỰ TOÁN THU, CHI NSNN </a:t>
            </a:r>
            <a:r>
              <a:rPr lang="vi-VN" sz="2000" dirty="0" smtClean="0">
                <a:solidFill>
                  <a:srgbClr val="0070C0"/>
                </a:solidFill>
                <a:effectLst/>
                <a:latin typeface="Times New Roman" pitchFamily="18" charset="0"/>
                <a:cs typeface="Times New Roman" pitchFamily="18" charset="0"/>
              </a:rPr>
              <a:t>SO </a:t>
            </a:r>
            <a:r>
              <a:rPr lang="vi-VN" sz="2000" dirty="0">
                <a:solidFill>
                  <a:srgbClr val="0070C0"/>
                </a:solidFill>
                <a:effectLst/>
                <a:latin typeface="Times New Roman" pitchFamily="18" charset="0"/>
                <a:cs typeface="Times New Roman" pitchFamily="18" charset="0"/>
              </a:rPr>
              <a:t>VỚI NĂM 202</a:t>
            </a:r>
            <a:r>
              <a:rPr lang="en-US" sz="2000" dirty="0">
                <a:solidFill>
                  <a:srgbClr val="0070C0"/>
                </a:solidFill>
                <a:effectLst/>
                <a:latin typeface="Times New Roman" pitchFamily="18" charset="0"/>
                <a:cs typeface="Times New Roman" pitchFamily="18" charset="0"/>
              </a:rPr>
              <a:t>3</a:t>
            </a:r>
            <a:br>
              <a:rPr lang="en-US" sz="2000" dirty="0">
                <a:solidFill>
                  <a:srgbClr val="0070C0"/>
                </a:solidFill>
                <a:effectLst/>
                <a:latin typeface="Times New Roman" pitchFamily="18" charset="0"/>
                <a:cs typeface="Times New Roman" pitchFamily="18" charset="0"/>
              </a:rPr>
            </a:br>
            <a:endParaRPr lang="en-US" sz="2000" dirty="0">
              <a:solidFill>
                <a:srgbClr val="0070C0"/>
              </a:solidFill>
              <a:latin typeface="Times New Roman" pitchFamily="18" charset="0"/>
              <a:cs typeface="Times New Roman" pitchFamily="18"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11284960"/>
              </p:ext>
            </p:extLst>
          </p:nvPr>
        </p:nvGraphicFramePr>
        <p:xfrm>
          <a:off x="990600" y="1524000"/>
          <a:ext cx="7315200" cy="44831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8063405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endParaRPr lang="en-US" sz="2000" b="1" dirty="0" smtClean="0">
              <a:latin typeface="Times New Roman" pitchFamily="18" charset="0"/>
              <a:cs typeface="Times New Roman" pitchFamily="18" charset="0"/>
            </a:endParaRPr>
          </a:p>
          <a:p>
            <a:pPr>
              <a:spcBef>
                <a:spcPts val="600"/>
              </a:spcBef>
              <a:spcAft>
                <a:spcPts val="600"/>
              </a:spcAft>
            </a:pPr>
            <a:r>
              <a:rPr lang="en-US" sz="1800" b="1" dirty="0" smtClean="0">
                <a:latin typeface="Times New Roman" pitchFamily="18" charset="0"/>
                <a:cs typeface="Times New Roman" pitchFamily="18" charset="0"/>
              </a:rPr>
              <a:t>1- KHÁI NIỆM CƠ BẢN</a:t>
            </a:r>
          </a:p>
          <a:p>
            <a:pPr>
              <a:spcBef>
                <a:spcPts val="600"/>
              </a:spcBef>
              <a:spcAft>
                <a:spcPts val="600"/>
              </a:spcAft>
            </a:pPr>
            <a:r>
              <a:rPr lang="en-US" sz="1800" b="1" dirty="0" smtClean="0">
                <a:latin typeface="Times New Roman" pitchFamily="18" charset="0"/>
                <a:cs typeface="Times New Roman" pitchFamily="18" charset="0"/>
              </a:rPr>
              <a:t>2- CÁC CHỈ TIÊU PHÁT TRIỂN KINH TẾ - XÃ HỘI NĂM 2024</a:t>
            </a:r>
          </a:p>
          <a:p>
            <a:pPr>
              <a:spcBef>
                <a:spcPts val="600"/>
              </a:spcBef>
              <a:spcAft>
                <a:spcPts val="600"/>
              </a:spcAft>
            </a:pPr>
            <a:r>
              <a:rPr lang="en-US" sz="1800" b="1" dirty="0" smtClean="0">
                <a:latin typeface="Times New Roman" pitchFamily="18" charset="0"/>
                <a:cs typeface="Times New Roman" pitchFamily="18" charset="0"/>
              </a:rPr>
              <a:t>3- QUY TRÌNH NGÂN SÁCH</a:t>
            </a:r>
          </a:p>
          <a:p>
            <a:pPr>
              <a:spcBef>
                <a:spcPts val="600"/>
              </a:spcBef>
              <a:spcAft>
                <a:spcPts val="600"/>
              </a:spcAft>
            </a:pPr>
            <a:r>
              <a:rPr lang="en-US" sz="1800" b="1" dirty="0" smtClean="0">
                <a:latin typeface="Times New Roman" pitchFamily="18" charset="0"/>
                <a:cs typeface="Times New Roman" pitchFamily="18" charset="0"/>
              </a:rPr>
              <a:t>4- DỰ TOÁN THU</a:t>
            </a:r>
          </a:p>
          <a:p>
            <a:pPr>
              <a:spcBef>
                <a:spcPts val="600"/>
              </a:spcBef>
              <a:spcAft>
                <a:spcPts val="600"/>
              </a:spcAft>
            </a:pPr>
            <a:r>
              <a:rPr lang="en-US" sz="1800" b="1" dirty="0" smtClean="0">
                <a:latin typeface="Times New Roman" pitchFamily="18" charset="0"/>
                <a:cs typeface="Times New Roman" pitchFamily="18" charset="0"/>
              </a:rPr>
              <a:t>5- DỰ TOÁN CHI</a:t>
            </a:r>
          </a:p>
          <a:p>
            <a:pPr>
              <a:spcBef>
                <a:spcPts val="600"/>
              </a:spcBef>
              <a:spcAft>
                <a:spcPts val="600"/>
              </a:spcAft>
            </a:pPr>
            <a:r>
              <a:rPr lang="en-US" sz="1800" b="1" dirty="0" smtClean="0">
                <a:latin typeface="Times New Roman" pitchFamily="18" charset="0"/>
                <a:cs typeface="Times New Roman" pitchFamily="18" charset="0"/>
              </a:rPr>
              <a:t>6- THAY ĐỔI VỀ DỰ TOÁN THU, CHI NSNN SO VỚI NĂM 2023</a:t>
            </a:r>
          </a:p>
          <a:p>
            <a:r>
              <a:rPr lang="en-US" sz="2000" b="1" dirty="0" smtClean="0">
                <a:latin typeface="Times New Roman" pitchFamily="18" charset="0"/>
                <a:cs typeface="Times New Roman" pitchFamily="18" charset="0"/>
              </a:rPr>
              <a:t> </a:t>
            </a:r>
            <a:endParaRPr lang="en-US" sz="2000" b="1" dirty="0">
              <a:latin typeface="Times New Roman" pitchFamily="18" charset="0"/>
              <a:cs typeface="Times New Roman" pitchFamily="18" charset="0"/>
            </a:endParaRPr>
          </a:p>
        </p:txBody>
      </p:sp>
      <p:sp>
        <p:nvSpPr>
          <p:cNvPr id="3" name="Title 2"/>
          <p:cNvSpPr>
            <a:spLocks noGrp="1"/>
          </p:cNvSpPr>
          <p:nvPr>
            <p:ph type="title"/>
          </p:nvPr>
        </p:nvSpPr>
        <p:spPr/>
        <p:txBody>
          <a:bodyPr>
            <a:normAutofit/>
          </a:bodyPr>
          <a:lstStyle/>
          <a:p>
            <a:pPr algn="ctr"/>
            <a:r>
              <a:rPr lang="en-US" sz="2200" dirty="0" smtClean="0">
                <a:solidFill>
                  <a:srgbClr val="0070C0"/>
                </a:solidFill>
                <a:latin typeface="Times New Roman" pitchFamily="18" charset="0"/>
                <a:cs typeface="Times New Roman" pitchFamily="18" charset="0"/>
              </a:rPr>
              <a:t>TÓM LƯỢC NỘI DUNG</a:t>
            </a:r>
            <a:endParaRPr lang="en-US" sz="2200" dirty="0"/>
          </a:p>
        </p:txBody>
      </p:sp>
    </p:spTree>
    <p:extLst>
      <p:ext uri="{BB962C8B-B14F-4D97-AF65-F5344CB8AC3E}">
        <p14:creationId xmlns:p14="http://schemas.microsoft.com/office/powerpoint/2010/main" val="29307607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1400" b="1" dirty="0" smtClean="0">
                <a:latin typeface="Times New Roman" pitchFamily="18" charset="0"/>
                <a:cs typeface="Times New Roman" pitchFamily="18" charset="0"/>
              </a:rPr>
              <a:t>- </a:t>
            </a:r>
            <a:r>
              <a:rPr lang="en-US" sz="1400" b="1" dirty="0" err="1">
                <a:latin typeface="Times New Roman" pitchFamily="18" charset="0"/>
                <a:cs typeface="Times New Roman" pitchFamily="18" charset="0"/>
              </a:rPr>
              <a:t>Ngân</a:t>
            </a:r>
            <a:r>
              <a:rPr lang="en-US" sz="1400" b="1" dirty="0">
                <a:latin typeface="Times New Roman" pitchFamily="18" charset="0"/>
                <a:cs typeface="Times New Roman" pitchFamily="18" charset="0"/>
              </a:rPr>
              <a:t> </a:t>
            </a:r>
            <a:r>
              <a:rPr lang="en-US" sz="1400" b="1" dirty="0" err="1">
                <a:latin typeface="Times New Roman" pitchFamily="18" charset="0"/>
                <a:cs typeface="Times New Roman" pitchFamily="18" charset="0"/>
              </a:rPr>
              <a:t>sách</a:t>
            </a:r>
            <a:r>
              <a:rPr lang="en-US" sz="1400" b="1" dirty="0">
                <a:latin typeface="Times New Roman" pitchFamily="18" charset="0"/>
                <a:cs typeface="Times New Roman" pitchFamily="18" charset="0"/>
              </a:rPr>
              <a:t> </a:t>
            </a:r>
            <a:r>
              <a:rPr lang="en-US" sz="1400" b="1" dirty="0" err="1">
                <a:latin typeface="Times New Roman" pitchFamily="18" charset="0"/>
                <a:cs typeface="Times New Roman" pitchFamily="18" charset="0"/>
              </a:rPr>
              <a:t>Nhà</a:t>
            </a:r>
            <a:r>
              <a:rPr lang="en-US" sz="1400" b="1" dirty="0">
                <a:latin typeface="Times New Roman" pitchFamily="18" charset="0"/>
                <a:cs typeface="Times New Roman" pitchFamily="18" charset="0"/>
              </a:rPr>
              <a:t> </a:t>
            </a:r>
            <a:r>
              <a:rPr lang="en-US" sz="1400" b="1" dirty="0" err="1">
                <a:latin typeface="Times New Roman" pitchFamily="18" charset="0"/>
                <a:cs typeface="Times New Roman" pitchFamily="18" charset="0"/>
              </a:rPr>
              <a:t>nước</a:t>
            </a:r>
            <a:r>
              <a:rPr lang="en-US" sz="1400" b="1" dirty="0">
                <a:latin typeface="Times New Roman" pitchFamily="18" charset="0"/>
                <a:cs typeface="Times New Roman" pitchFamily="18" charset="0"/>
              </a:rPr>
              <a:t> (NSNN</a:t>
            </a:r>
            <a:r>
              <a:rPr lang="en-US" sz="1400" dirty="0">
                <a:latin typeface="Times New Roman" pitchFamily="18" charset="0"/>
                <a:cs typeface="Times New Roman" pitchFamily="18" charset="0"/>
              </a:rPr>
              <a:t>): </a:t>
            </a:r>
            <a:r>
              <a:rPr lang="vi-VN" sz="1400" dirty="0">
                <a:latin typeface="Times New Roman" pitchFamily="18" charset="0"/>
                <a:cs typeface="Times New Roman" pitchFamily="18" charset="0"/>
              </a:rPr>
              <a:t>là toàn bộ các khoản thu, chi của Nhà nước được dự toán và thực hiện trong một khoảng thời gian nhất định do cơ quan nhà nước có thẩm quyền quyết định để bảo đảm thực hiện các chức năng, nhiệm vụ của Nhà nước</a:t>
            </a:r>
            <a:r>
              <a:rPr lang="en-US" sz="1400" dirty="0">
                <a:latin typeface="Times New Roman" pitchFamily="18" charset="0"/>
                <a:cs typeface="Times New Roman" pitchFamily="18" charset="0"/>
              </a:rPr>
              <a:t>.</a:t>
            </a:r>
          </a:p>
          <a:p>
            <a:r>
              <a:rPr lang="en-US" sz="1400" i="1" dirty="0">
                <a:latin typeface="Times New Roman" pitchFamily="18" charset="0"/>
                <a:cs typeface="Times New Roman" pitchFamily="18" charset="0"/>
              </a:rPr>
              <a:t>- </a:t>
            </a:r>
            <a:r>
              <a:rPr lang="en-US" sz="1400" b="1" i="1" dirty="0">
                <a:latin typeface="Times New Roman" pitchFamily="18" charset="0"/>
                <a:cs typeface="Times New Roman" pitchFamily="18" charset="0"/>
              </a:rPr>
              <a:t>Thu NSNN </a:t>
            </a:r>
            <a:r>
              <a:rPr lang="en-US" sz="1400" b="1" i="1" dirty="0" err="1">
                <a:latin typeface="Times New Roman" pitchFamily="18" charset="0"/>
                <a:cs typeface="Times New Roman" pitchFamily="18" charset="0"/>
              </a:rPr>
              <a:t>bao</a:t>
            </a:r>
            <a:r>
              <a:rPr lang="en-US" sz="1400" b="1" i="1" dirty="0">
                <a:latin typeface="Times New Roman" pitchFamily="18" charset="0"/>
                <a:cs typeface="Times New Roman" pitchFamily="18" charset="0"/>
              </a:rPr>
              <a:t> </a:t>
            </a:r>
            <a:r>
              <a:rPr lang="en-US" sz="1400" b="1" i="1" dirty="0" err="1">
                <a:latin typeface="Times New Roman" pitchFamily="18" charset="0"/>
                <a:cs typeface="Times New Roman" pitchFamily="18" charset="0"/>
              </a:rPr>
              <a:t>gồm</a:t>
            </a:r>
            <a:r>
              <a:rPr lang="en-US" sz="1400" b="1" i="1" dirty="0">
                <a:latin typeface="Times New Roman" pitchFamily="18" charset="0"/>
                <a:cs typeface="Times New Roman" pitchFamily="18" charset="0"/>
              </a:rPr>
              <a:t>: </a:t>
            </a:r>
            <a:endParaRPr lang="en-US" sz="1400" dirty="0">
              <a:latin typeface="Times New Roman" pitchFamily="18" charset="0"/>
              <a:cs typeface="Times New Roman" pitchFamily="18" charset="0"/>
            </a:endParaRPr>
          </a:p>
          <a:p>
            <a:r>
              <a:rPr lang="en-US" sz="1400" i="1" dirty="0">
                <a:latin typeface="Times New Roman" pitchFamily="18" charset="0"/>
                <a:cs typeface="Times New Roman" pitchFamily="18" charset="0"/>
              </a:rPr>
              <a:t>	+ </a:t>
            </a:r>
            <a:r>
              <a:rPr lang="en-US" sz="1400" i="1" dirty="0" err="1">
                <a:latin typeface="Times New Roman" pitchFamily="18" charset="0"/>
                <a:cs typeface="Times New Roman" pitchFamily="18" charset="0"/>
              </a:rPr>
              <a:t>Toàn</a:t>
            </a:r>
            <a:r>
              <a:rPr lang="en-US" sz="1400" i="1" dirty="0">
                <a:latin typeface="Times New Roman" pitchFamily="18" charset="0"/>
                <a:cs typeface="Times New Roman" pitchFamily="18" charset="0"/>
              </a:rPr>
              <a:t> </a:t>
            </a:r>
            <a:r>
              <a:rPr lang="en-US" sz="1400" i="1" dirty="0" err="1">
                <a:latin typeface="Times New Roman" pitchFamily="18" charset="0"/>
                <a:cs typeface="Times New Roman" pitchFamily="18" charset="0"/>
              </a:rPr>
              <a:t>bộ</a:t>
            </a:r>
            <a:r>
              <a:rPr lang="en-US" sz="1400" i="1" dirty="0">
                <a:latin typeface="Times New Roman" pitchFamily="18" charset="0"/>
                <a:cs typeface="Times New Roman" pitchFamily="18" charset="0"/>
              </a:rPr>
              <a:t> </a:t>
            </a:r>
            <a:r>
              <a:rPr lang="en-US" sz="1400" i="1" dirty="0" err="1">
                <a:latin typeface="Times New Roman" pitchFamily="18" charset="0"/>
                <a:cs typeface="Times New Roman" pitchFamily="18" charset="0"/>
              </a:rPr>
              <a:t>các</a:t>
            </a:r>
            <a:r>
              <a:rPr lang="en-US" sz="1400" i="1" dirty="0">
                <a:latin typeface="Times New Roman" pitchFamily="18" charset="0"/>
                <a:cs typeface="Times New Roman" pitchFamily="18" charset="0"/>
              </a:rPr>
              <a:t> </a:t>
            </a:r>
            <a:r>
              <a:rPr lang="en-US" sz="1400" i="1" dirty="0" err="1">
                <a:latin typeface="Times New Roman" pitchFamily="18" charset="0"/>
                <a:cs typeface="Times New Roman" pitchFamily="18" charset="0"/>
              </a:rPr>
              <a:t>khoản</a:t>
            </a:r>
            <a:r>
              <a:rPr lang="en-US" sz="1400" i="1" dirty="0">
                <a:latin typeface="Times New Roman" pitchFamily="18" charset="0"/>
                <a:cs typeface="Times New Roman" pitchFamily="18" charset="0"/>
              </a:rPr>
              <a:t> </a:t>
            </a:r>
            <a:r>
              <a:rPr lang="en-US" sz="1400" i="1" dirty="0" err="1">
                <a:latin typeface="Times New Roman" pitchFamily="18" charset="0"/>
                <a:cs typeface="Times New Roman" pitchFamily="18" charset="0"/>
              </a:rPr>
              <a:t>thu</a:t>
            </a:r>
            <a:r>
              <a:rPr lang="en-US" sz="1400" i="1" dirty="0">
                <a:latin typeface="Times New Roman" pitchFamily="18" charset="0"/>
                <a:cs typeface="Times New Roman" pitchFamily="18" charset="0"/>
              </a:rPr>
              <a:t> </a:t>
            </a:r>
            <a:r>
              <a:rPr lang="en-US" sz="1400" i="1" dirty="0" err="1">
                <a:latin typeface="Times New Roman" pitchFamily="18" charset="0"/>
                <a:cs typeface="Times New Roman" pitchFamily="18" charset="0"/>
              </a:rPr>
              <a:t>từ</a:t>
            </a:r>
            <a:r>
              <a:rPr lang="en-US" sz="1400" i="1" dirty="0">
                <a:latin typeface="Times New Roman" pitchFamily="18" charset="0"/>
                <a:cs typeface="Times New Roman" pitchFamily="18" charset="0"/>
              </a:rPr>
              <a:t> </a:t>
            </a:r>
            <a:r>
              <a:rPr lang="en-US" sz="1400" i="1" dirty="0" err="1">
                <a:latin typeface="Times New Roman" pitchFamily="18" charset="0"/>
                <a:cs typeface="Times New Roman" pitchFamily="18" charset="0"/>
              </a:rPr>
              <a:t>thuế</a:t>
            </a:r>
            <a:r>
              <a:rPr lang="en-US" sz="1400" i="1" dirty="0">
                <a:latin typeface="Times New Roman" pitchFamily="18" charset="0"/>
                <a:cs typeface="Times New Roman" pitchFamily="18" charset="0"/>
              </a:rPr>
              <a:t>, </a:t>
            </a:r>
            <a:r>
              <a:rPr lang="en-US" sz="1400" i="1" dirty="0" err="1">
                <a:latin typeface="Times New Roman" pitchFamily="18" charset="0"/>
                <a:cs typeface="Times New Roman" pitchFamily="18" charset="0"/>
              </a:rPr>
              <a:t>lệ</a:t>
            </a:r>
            <a:r>
              <a:rPr lang="en-US" sz="1400" i="1" dirty="0">
                <a:latin typeface="Times New Roman" pitchFamily="18" charset="0"/>
                <a:cs typeface="Times New Roman" pitchFamily="18" charset="0"/>
              </a:rPr>
              <a:t> </a:t>
            </a:r>
            <a:r>
              <a:rPr lang="en-US" sz="1400" i="1" dirty="0" err="1">
                <a:latin typeface="Times New Roman" pitchFamily="18" charset="0"/>
                <a:cs typeface="Times New Roman" pitchFamily="18" charset="0"/>
              </a:rPr>
              <a:t>phí</a:t>
            </a:r>
            <a:r>
              <a:rPr lang="en-US" sz="1400" i="1" dirty="0">
                <a:latin typeface="Times New Roman" pitchFamily="18" charset="0"/>
                <a:cs typeface="Times New Roman" pitchFamily="18" charset="0"/>
              </a:rPr>
              <a:t>;</a:t>
            </a:r>
            <a:endParaRPr lang="en-US" sz="1400" dirty="0">
              <a:latin typeface="Times New Roman" pitchFamily="18" charset="0"/>
              <a:cs typeface="Times New Roman" pitchFamily="18" charset="0"/>
            </a:endParaRPr>
          </a:p>
          <a:p>
            <a:r>
              <a:rPr lang="en-US" sz="1400" i="1" dirty="0">
                <a:latin typeface="Times New Roman" pitchFamily="18" charset="0"/>
                <a:cs typeface="Times New Roman" pitchFamily="18" charset="0"/>
              </a:rPr>
              <a:t>	+ </a:t>
            </a:r>
            <a:r>
              <a:rPr lang="en-US" sz="1400" i="1" dirty="0" err="1">
                <a:latin typeface="Times New Roman" pitchFamily="18" charset="0"/>
                <a:cs typeface="Times New Roman" pitchFamily="18" charset="0"/>
              </a:rPr>
              <a:t>Toàn</a:t>
            </a:r>
            <a:r>
              <a:rPr lang="en-US" sz="1400" i="1" dirty="0">
                <a:latin typeface="Times New Roman" pitchFamily="18" charset="0"/>
                <a:cs typeface="Times New Roman" pitchFamily="18" charset="0"/>
              </a:rPr>
              <a:t> </a:t>
            </a:r>
            <a:r>
              <a:rPr lang="en-US" sz="1400" i="1" dirty="0" err="1">
                <a:latin typeface="Times New Roman" pitchFamily="18" charset="0"/>
                <a:cs typeface="Times New Roman" pitchFamily="18" charset="0"/>
              </a:rPr>
              <a:t>bộ</a:t>
            </a:r>
            <a:r>
              <a:rPr lang="en-US" sz="1400" i="1" dirty="0">
                <a:latin typeface="Times New Roman" pitchFamily="18" charset="0"/>
                <a:cs typeface="Times New Roman" pitchFamily="18" charset="0"/>
              </a:rPr>
              <a:t> </a:t>
            </a:r>
            <a:r>
              <a:rPr lang="en-US" sz="1400" i="1" dirty="0" err="1">
                <a:latin typeface="Times New Roman" pitchFamily="18" charset="0"/>
                <a:cs typeface="Times New Roman" pitchFamily="18" charset="0"/>
              </a:rPr>
              <a:t>các</a:t>
            </a:r>
            <a:r>
              <a:rPr lang="en-US" sz="1400" i="1" dirty="0">
                <a:latin typeface="Times New Roman" pitchFamily="18" charset="0"/>
                <a:cs typeface="Times New Roman" pitchFamily="18" charset="0"/>
              </a:rPr>
              <a:t> </a:t>
            </a:r>
            <a:r>
              <a:rPr lang="en-US" sz="1400" i="1" dirty="0" err="1">
                <a:latin typeface="Times New Roman" pitchFamily="18" charset="0"/>
                <a:cs typeface="Times New Roman" pitchFamily="18" charset="0"/>
              </a:rPr>
              <a:t>khoản</a:t>
            </a:r>
            <a:r>
              <a:rPr lang="en-US" sz="1400" i="1" dirty="0">
                <a:latin typeface="Times New Roman" pitchFamily="18" charset="0"/>
                <a:cs typeface="Times New Roman" pitchFamily="18" charset="0"/>
              </a:rPr>
              <a:t> </a:t>
            </a:r>
            <a:r>
              <a:rPr lang="en-US" sz="1400" i="1" dirty="0" err="1">
                <a:latin typeface="Times New Roman" pitchFamily="18" charset="0"/>
                <a:cs typeface="Times New Roman" pitchFamily="18" charset="0"/>
              </a:rPr>
              <a:t>phí</a:t>
            </a:r>
            <a:r>
              <a:rPr lang="en-US" sz="1400" i="1" dirty="0">
                <a:latin typeface="Times New Roman" pitchFamily="18" charset="0"/>
                <a:cs typeface="Times New Roman" pitchFamily="18" charset="0"/>
              </a:rPr>
              <a:t> </a:t>
            </a:r>
            <a:r>
              <a:rPr lang="en-US" sz="1400" i="1" dirty="0" err="1">
                <a:latin typeface="Times New Roman" pitchFamily="18" charset="0"/>
                <a:cs typeface="Times New Roman" pitchFamily="18" charset="0"/>
              </a:rPr>
              <a:t>thu</a:t>
            </a:r>
            <a:r>
              <a:rPr lang="en-US" sz="1400" i="1" dirty="0">
                <a:latin typeface="Times New Roman" pitchFamily="18" charset="0"/>
                <a:cs typeface="Times New Roman" pitchFamily="18" charset="0"/>
              </a:rPr>
              <a:t> </a:t>
            </a:r>
            <a:r>
              <a:rPr lang="en-US" sz="1400" i="1" dirty="0" err="1">
                <a:latin typeface="Times New Roman" pitchFamily="18" charset="0"/>
                <a:cs typeface="Times New Roman" pitchFamily="18" charset="0"/>
              </a:rPr>
              <a:t>từ</a:t>
            </a:r>
            <a:r>
              <a:rPr lang="en-US" sz="1400" i="1" dirty="0">
                <a:latin typeface="Times New Roman" pitchFamily="18" charset="0"/>
                <a:cs typeface="Times New Roman" pitchFamily="18" charset="0"/>
              </a:rPr>
              <a:t> </a:t>
            </a:r>
            <a:r>
              <a:rPr lang="en-US" sz="1400" i="1" dirty="0" err="1">
                <a:latin typeface="Times New Roman" pitchFamily="18" charset="0"/>
                <a:cs typeface="Times New Roman" pitchFamily="18" charset="0"/>
              </a:rPr>
              <a:t>các</a:t>
            </a:r>
            <a:r>
              <a:rPr lang="en-US" sz="1400" i="1" dirty="0">
                <a:latin typeface="Times New Roman" pitchFamily="18" charset="0"/>
                <a:cs typeface="Times New Roman" pitchFamily="18" charset="0"/>
              </a:rPr>
              <a:t> </a:t>
            </a:r>
            <a:r>
              <a:rPr lang="en-US" sz="1400" i="1" dirty="0" err="1">
                <a:latin typeface="Times New Roman" pitchFamily="18" charset="0"/>
                <a:cs typeface="Times New Roman" pitchFamily="18" charset="0"/>
              </a:rPr>
              <a:t>hoạt</a:t>
            </a:r>
            <a:r>
              <a:rPr lang="en-US" sz="1400" i="1" dirty="0">
                <a:latin typeface="Times New Roman" pitchFamily="18" charset="0"/>
                <a:cs typeface="Times New Roman" pitchFamily="18" charset="0"/>
              </a:rPr>
              <a:t> </a:t>
            </a:r>
            <a:r>
              <a:rPr lang="en-US" sz="1400" i="1" dirty="0" err="1">
                <a:latin typeface="Times New Roman" pitchFamily="18" charset="0"/>
                <a:cs typeface="Times New Roman" pitchFamily="18" charset="0"/>
              </a:rPr>
              <a:t>động</a:t>
            </a:r>
            <a:r>
              <a:rPr lang="en-US" sz="1400" i="1" dirty="0">
                <a:latin typeface="Times New Roman" pitchFamily="18" charset="0"/>
                <a:cs typeface="Times New Roman" pitchFamily="18" charset="0"/>
              </a:rPr>
              <a:t> </a:t>
            </a:r>
            <a:r>
              <a:rPr lang="en-US" sz="1400" i="1" dirty="0" err="1">
                <a:latin typeface="Times New Roman" pitchFamily="18" charset="0"/>
                <a:cs typeface="Times New Roman" pitchFamily="18" charset="0"/>
              </a:rPr>
              <a:t>dịch</a:t>
            </a:r>
            <a:r>
              <a:rPr lang="en-US" sz="1400" i="1" dirty="0">
                <a:latin typeface="Times New Roman" pitchFamily="18" charset="0"/>
                <a:cs typeface="Times New Roman" pitchFamily="18" charset="0"/>
              </a:rPr>
              <a:t> </a:t>
            </a:r>
            <a:r>
              <a:rPr lang="en-US" sz="1400" i="1" dirty="0" err="1">
                <a:latin typeface="Times New Roman" pitchFamily="18" charset="0"/>
                <a:cs typeface="Times New Roman" pitchFamily="18" charset="0"/>
              </a:rPr>
              <a:t>vụ</a:t>
            </a:r>
            <a:r>
              <a:rPr lang="en-US" sz="1400" i="1" dirty="0">
                <a:latin typeface="Times New Roman" pitchFamily="18" charset="0"/>
                <a:cs typeface="Times New Roman" pitchFamily="18" charset="0"/>
              </a:rPr>
              <a:t> do </a:t>
            </a:r>
            <a:r>
              <a:rPr lang="en-US" sz="1400" i="1" dirty="0" err="1">
                <a:latin typeface="Times New Roman" pitchFamily="18" charset="0"/>
                <a:cs typeface="Times New Roman" pitchFamily="18" charset="0"/>
              </a:rPr>
              <a:t>cơ</a:t>
            </a:r>
            <a:r>
              <a:rPr lang="en-US" sz="1400" i="1" dirty="0">
                <a:latin typeface="Times New Roman" pitchFamily="18" charset="0"/>
                <a:cs typeface="Times New Roman" pitchFamily="18" charset="0"/>
              </a:rPr>
              <a:t> </a:t>
            </a:r>
            <a:r>
              <a:rPr lang="en-US" sz="1400" i="1" dirty="0" err="1">
                <a:latin typeface="Times New Roman" pitchFamily="18" charset="0"/>
                <a:cs typeface="Times New Roman" pitchFamily="18" charset="0"/>
              </a:rPr>
              <a:t>quan</a:t>
            </a:r>
            <a:r>
              <a:rPr lang="en-US" sz="1400" i="1" dirty="0">
                <a:latin typeface="Times New Roman" pitchFamily="18" charset="0"/>
                <a:cs typeface="Times New Roman" pitchFamily="18" charset="0"/>
              </a:rPr>
              <a:t> </a:t>
            </a:r>
            <a:r>
              <a:rPr lang="en-US" sz="1400" i="1" dirty="0" err="1">
                <a:latin typeface="Times New Roman" pitchFamily="18" charset="0"/>
                <a:cs typeface="Times New Roman" pitchFamily="18" charset="0"/>
              </a:rPr>
              <a:t>Nhà</a:t>
            </a:r>
            <a:r>
              <a:rPr lang="en-US" sz="1400" i="1" dirty="0">
                <a:latin typeface="Times New Roman" pitchFamily="18" charset="0"/>
                <a:cs typeface="Times New Roman" pitchFamily="18" charset="0"/>
              </a:rPr>
              <a:t> </a:t>
            </a:r>
            <a:r>
              <a:rPr lang="en-US" sz="1400" i="1" dirty="0" err="1">
                <a:latin typeface="Times New Roman" pitchFamily="18" charset="0"/>
                <a:cs typeface="Times New Roman" pitchFamily="18" charset="0"/>
              </a:rPr>
              <a:t>nước</a:t>
            </a:r>
            <a:r>
              <a:rPr lang="en-US" sz="1400" i="1" dirty="0">
                <a:latin typeface="Times New Roman" pitchFamily="18" charset="0"/>
                <a:cs typeface="Times New Roman" pitchFamily="18" charset="0"/>
              </a:rPr>
              <a:t> </a:t>
            </a:r>
            <a:r>
              <a:rPr lang="en-US" sz="1400" i="1" dirty="0" err="1">
                <a:latin typeface="Times New Roman" pitchFamily="18" charset="0"/>
                <a:cs typeface="Times New Roman" pitchFamily="18" charset="0"/>
              </a:rPr>
              <a:t>thực</a:t>
            </a:r>
            <a:r>
              <a:rPr lang="en-US" sz="1400" i="1" dirty="0">
                <a:latin typeface="Times New Roman" pitchFamily="18" charset="0"/>
                <a:cs typeface="Times New Roman" pitchFamily="18" charset="0"/>
              </a:rPr>
              <a:t> </a:t>
            </a:r>
            <a:r>
              <a:rPr lang="en-US" sz="1400" i="1" dirty="0" err="1">
                <a:latin typeface="Times New Roman" pitchFamily="18" charset="0"/>
                <a:cs typeface="Times New Roman" pitchFamily="18" charset="0"/>
              </a:rPr>
              <a:t>hiện</a:t>
            </a:r>
            <a:r>
              <a:rPr lang="en-US" sz="1400" i="1" dirty="0">
                <a:latin typeface="Times New Roman" pitchFamily="18" charset="0"/>
                <a:cs typeface="Times New Roman" pitchFamily="18" charset="0"/>
              </a:rPr>
              <a:t>;</a:t>
            </a:r>
            <a:endParaRPr lang="en-US" sz="1400" dirty="0">
              <a:latin typeface="Times New Roman" pitchFamily="18" charset="0"/>
              <a:cs typeface="Times New Roman" pitchFamily="18" charset="0"/>
            </a:endParaRPr>
          </a:p>
          <a:p>
            <a:r>
              <a:rPr lang="en-US" sz="1400" i="1" dirty="0">
                <a:latin typeface="Times New Roman" pitchFamily="18" charset="0"/>
                <a:cs typeface="Times New Roman" pitchFamily="18" charset="0"/>
              </a:rPr>
              <a:t>	+ </a:t>
            </a:r>
            <a:r>
              <a:rPr lang="en-US" sz="1400" i="1" dirty="0" err="1">
                <a:latin typeface="Times New Roman" pitchFamily="18" charset="0"/>
                <a:cs typeface="Times New Roman" pitchFamily="18" charset="0"/>
              </a:rPr>
              <a:t>Các</a:t>
            </a:r>
            <a:r>
              <a:rPr lang="en-US" sz="1400" i="1" dirty="0">
                <a:latin typeface="Times New Roman" pitchFamily="18" charset="0"/>
                <a:cs typeface="Times New Roman" pitchFamily="18" charset="0"/>
              </a:rPr>
              <a:t> </a:t>
            </a:r>
            <a:r>
              <a:rPr lang="en-US" sz="1400" i="1" dirty="0" err="1">
                <a:latin typeface="Times New Roman" pitchFamily="18" charset="0"/>
                <a:cs typeface="Times New Roman" pitchFamily="18" charset="0"/>
              </a:rPr>
              <a:t>khoản</a:t>
            </a:r>
            <a:r>
              <a:rPr lang="en-US" sz="1400" i="1" dirty="0">
                <a:latin typeface="Times New Roman" pitchFamily="18" charset="0"/>
                <a:cs typeface="Times New Roman" pitchFamily="18" charset="0"/>
              </a:rPr>
              <a:t> </a:t>
            </a:r>
            <a:r>
              <a:rPr lang="en-US" sz="1400" i="1" dirty="0" err="1">
                <a:latin typeface="Times New Roman" pitchFamily="18" charset="0"/>
                <a:cs typeface="Times New Roman" pitchFamily="18" charset="0"/>
              </a:rPr>
              <a:t>viện</a:t>
            </a:r>
            <a:r>
              <a:rPr lang="en-US" sz="1400" i="1" dirty="0">
                <a:latin typeface="Times New Roman" pitchFamily="18" charset="0"/>
                <a:cs typeface="Times New Roman" pitchFamily="18" charset="0"/>
              </a:rPr>
              <a:t> </a:t>
            </a:r>
            <a:r>
              <a:rPr lang="en-US" sz="1400" i="1" dirty="0" err="1">
                <a:latin typeface="Times New Roman" pitchFamily="18" charset="0"/>
                <a:cs typeface="Times New Roman" pitchFamily="18" charset="0"/>
              </a:rPr>
              <a:t>trợ</a:t>
            </a:r>
            <a:r>
              <a:rPr lang="en-US" sz="1400" i="1" dirty="0">
                <a:latin typeface="Times New Roman" pitchFamily="18" charset="0"/>
                <a:cs typeface="Times New Roman" pitchFamily="18" charset="0"/>
              </a:rPr>
              <a:t> </a:t>
            </a:r>
            <a:r>
              <a:rPr lang="en-US" sz="1400" i="1" dirty="0" err="1">
                <a:latin typeface="Times New Roman" pitchFamily="18" charset="0"/>
                <a:cs typeface="Times New Roman" pitchFamily="18" charset="0"/>
              </a:rPr>
              <a:t>không</a:t>
            </a:r>
            <a:r>
              <a:rPr lang="en-US" sz="1400" i="1" dirty="0">
                <a:latin typeface="Times New Roman" pitchFamily="18" charset="0"/>
                <a:cs typeface="Times New Roman" pitchFamily="18" charset="0"/>
              </a:rPr>
              <a:t> </a:t>
            </a:r>
            <a:r>
              <a:rPr lang="en-US" sz="1400" i="1" dirty="0" err="1">
                <a:latin typeface="Times New Roman" pitchFamily="18" charset="0"/>
                <a:cs typeface="Times New Roman" pitchFamily="18" charset="0"/>
              </a:rPr>
              <a:t>hoàn</a:t>
            </a:r>
            <a:r>
              <a:rPr lang="en-US" sz="1400" i="1" dirty="0">
                <a:latin typeface="Times New Roman" pitchFamily="18" charset="0"/>
                <a:cs typeface="Times New Roman" pitchFamily="18" charset="0"/>
              </a:rPr>
              <a:t> </a:t>
            </a:r>
            <a:r>
              <a:rPr lang="en-US" sz="1400" i="1" dirty="0" err="1">
                <a:latin typeface="Times New Roman" pitchFamily="18" charset="0"/>
                <a:cs typeface="Times New Roman" pitchFamily="18" charset="0"/>
              </a:rPr>
              <a:t>lại</a:t>
            </a:r>
            <a:r>
              <a:rPr lang="en-US" sz="1400" i="1" dirty="0">
                <a:latin typeface="Times New Roman" pitchFamily="18" charset="0"/>
                <a:cs typeface="Times New Roman" pitchFamily="18" charset="0"/>
              </a:rPr>
              <a:t>;</a:t>
            </a:r>
            <a:endParaRPr lang="en-US" sz="1400" dirty="0">
              <a:latin typeface="Times New Roman" pitchFamily="18" charset="0"/>
              <a:cs typeface="Times New Roman" pitchFamily="18" charset="0"/>
            </a:endParaRPr>
          </a:p>
          <a:p>
            <a:r>
              <a:rPr lang="en-US" sz="1400" i="1" dirty="0">
                <a:latin typeface="Times New Roman" pitchFamily="18" charset="0"/>
                <a:cs typeface="Times New Roman" pitchFamily="18" charset="0"/>
              </a:rPr>
              <a:t>	+ </a:t>
            </a:r>
            <a:r>
              <a:rPr lang="en-US" sz="1400" i="1" dirty="0" err="1">
                <a:latin typeface="Times New Roman" pitchFamily="18" charset="0"/>
                <a:cs typeface="Times New Roman" pitchFamily="18" charset="0"/>
              </a:rPr>
              <a:t>Các</a:t>
            </a:r>
            <a:r>
              <a:rPr lang="en-US" sz="1400" i="1" dirty="0">
                <a:latin typeface="Times New Roman" pitchFamily="18" charset="0"/>
                <a:cs typeface="Times New Roman" pitchFamily="18" charset="0"/>
              </a:rPr>
              <a:t> </a:t>
            </a:r>
            <a:r>
              <a:rPr lang="en-US" sz="1400" i="1" dirty="0" err="1">
                <a:latin typeface="Times New Roman" pitchFamily="18" charset="0"/>
                <a:cs typeface="Times New Roman" pitchFamily="18" charset="0"/>
              </a:rPr>
              <a:t>khoản</a:t>
            </a:r>
            <a:r>
              <a:rPr lang="en-US" sz="1400" i="1" dirty="0">
                <a:latin typeface="Times New Roman" pitchFamily="18" charset="0"/>
                <a:cs typeface="Times New Roman" pitchFamily="18" charset="0"/>
              </a:rPr>
              <a:t> </a:t>
            </a:r>
            <a:r>
              <a:rPr lang="en-US" sz="1400" i="1" dirty="0" err="1">
                <a:latin typeface="Times New Roman" pitchFamily="18" charset="0"/>
                <a:cs typeface="Times New Roman" pitchFamily="18" charset="0"/>
              </a:rPr>
              <a:t>thu</a:t>
            </a:r>
            <a:r>
              <a:rPr lang="en-US" sz="1400" i="1" dirty="0">
                <a:latin typeface="Times New Roman" pitchFamily="18" charset="0"/>
                <a:cs typeface="Times New Roman" pitchFamily="18" charset="0"/>
              </a:rPr>
              <a:t> </a:t>
            </a:r>
            <a:r>
              <a:rPr lang="en-US" sz="1400" i="1" dirty="0" err="1">
                <a:latin typeface="Times New Roman" pitchFamily="18" charset="0"/>
                <a:cs typeface="Times New Roman" pitchFamily="18" charset="0"/>
              </a:rPr>
              <a:t>khác</a:t>
            </a:r>
            <a:r>
              <a:rPr lang="en-US" sz="1400" i="1" dirty="0">
                <a:latin typeface="Times New Roman" pitchFamily="18" charset="0"/>
                <a:cs typeface="Times New Roman" pitchFamily="18" charset="0"/>
              </a:rPr>
              <a:t> </a:t>
            </a:r>
            <a:r>
              <a:rPr lang="en-US" sz="1400" i="1" dirty="0" err="1">
                <a:latin typeface="Times New Roman" pitchFamily="18" charset="0"/>
                <a:cs typeface="Times New Roman" pitchFamily="18" charset="0"/>
              </a:rPr>
              <a:t>theo</a:t>
            </a:r>
            <a:r>
              <a:rPr lang="en-US" sz="1400" i="1" dirty="0">
                <a:latin typeface="Times New Roman" pitchFamily="18" charset="0"/>
                <a:cs typeface="Times New Roman" pitchFamily="18" charset="0"/>
              </a:rPr>
              <a:t> </a:t>
            </a:r>
            <a:r>
              <a:rPr lang="en-US" sz="1400" i="1" dirty="0" err="1">
                <a:latin typeface="Times New Roman" pitchFamily="18" charset="0"/>
                <a:cs typeface="Times New Roman" pitchFamily="18" charset="0"/>
              </a:rPr>
              <a:t>quy</a:t>
            </a:r>
            <a:r>
              <a:rPr lang="en-US" sz="1400" i="1" dirty="0">
                <a:latin typeface="Times New Roman" pitchFamily="18" charset="0"/>
                <a:cs typeface="Times New Roman" pitchFamily="18" charset="0"/>
              </a:rPr>
              <a:t> </a:t>
            </a:r>
            <a:r>
              <a:rPr lang="en-US" sz="1400" i="1" dirty="0" err="1">
                <a:latin typeface="Times New Roman" pitchFamily="18" charset="0"/>
                <a:cs typeface="Times New Roman" pitchFamily="18" charset="0"/>
              </a:rPr>
              <a:t>định</a:t>
            </a:r>
            <a:r>
              <a:rPr lang="en-US" sz="1400" i="1" dirty="0">
                <a:latin typeface="Times New Roman" pitchFamily="18" charset="0"/>
                <a:cs typeface="Times New Roman" pitchFamily="18" charset="0"/>
              </a:rPr>
              <a:t> </a:t>
            </a:r>
            <a:r>
              <a:rPr lang="en-US" sz="1400" i="1" dirty="0" err="1">
                <a:latin typeface="Times New Roman" pitchFamily="18" charset="0"/>
                <a:cs typeface="Times New Roman" pitchFamily="18" charset="0"/>
              </a:rPr>
              <a:t>của</a:t>
            </a:r>
            <a:r>
              <a:rPr lang="en-US" sz="1400" i="1" dirty="0">
                <a:latin typeface="Times New Roman" pitchFamily="18" charset="0"/>
                <a:cs typeface="Times New Roman" pitchFamily="18" charset="0"/>
              </a:rPr>
              <a:t> </a:t>
            </a:r>
            <a:r>
              <a:rPr lang="en-US" sz="1400" i="1" dirty="0" err="1">
                <a:latin typeface="Times New Roman" pitchFamily="18" charset="0"/>
                <a:cs typeface="Times New Roman" pitchFamily="18" charset="0"/>
              </a:rPr>
              <a:t>pháp</a:t>
            </a:r>
            <a:r>
              <a:rPr lang="en-US" sz="1400" i="1" dirty="0">
                <a:latin typeface="Times New Roman" pitchFamily="18" charset="0"/>
                <a:cs typeface="Times New Roman" pitchFamily="18" charset="0"/>
              </a:rPr>
              <a:t> </a:t>
            </a:r>
            <a:r>
              <a:rPr lang="en-US" sz="1400" i="1" dirty="0" err="1">
                <a:latin typeface="Times New Roman" pitchFamily="18" charset="0"/>
                <a:cs typeface="Times New Roman" pitchFamily="18" charset="0"/>
              </a:rPr>
              <a:t>luật</a:t>
            </a:r>
            <a:r>
              <a:rPr lang="en-US" sz="1400" i="1" dirty="0">
                <a:latin typeface="Times New Roman" pitchFamily="18" charset="0"/>
                <a:cs typeface="Times New Roman" pitchFamily="18" charset="0"/>
              </a:rPr>
              <a:t>.</a:t>
            </a:r>
            <a:endParaRPr lang="en-US" sz="1400" dirty="0">
              <a:latin typeface="Times New Roman" pitchFamily="18" charset="0"/>
              <a:cs typeface="Times New Roman" pitchFamily="18" charset="0"/>
            </a:endParaRPr>
          </a:p>
          <a:p>
            <a:r>
              <a:rPr lang="en-US" sz="1400" i="1" dirty="0">
                <a:latin typeface="Times New Roman" pitchFamily="18" charset="0"/>
                <a:cs typeface="Times New Roman" pitchFamily="18" charset="0"/>
              </a:rPr>
              <a:t>-</a:t>
            </a:r>
            <a:r>
              <a:rPr lang="en-US" sz="1400" b="1" i="1" dirty="0">
                <a:latin typeface="Times New Roman" pitchFamily="18" charset="0"/>
                <a:cs typeface="Times New Roman" pitchFamily="18" charset="0"/>
              </a:rPr>
              <a:t> Chi NSNN </a:t>
            </a:r>
            <a:r>
              <a:rPr lang="en-US" sz="1400" b="1" i="1" dirty="0" err="1">
                <a:latin typeface="Times New Roman" pitchFamily="18" charset="0"/>
                <a:cs typeface="Times New Roman" pitchFamily="18" charset="0"/>
              </a:rPr>
              <a:t>bao</a:t>
            </a:r>
            <a:r>
              <a:rPr lang="en-US" sz="1400" b="1" i="1" dirty="0">
                <a:latin typeface="Times New Roman" pitchFamily="18" charset="0"/>
                <a:cs typeface="Times New Roman" pitchFamily="18" charset="0"/>
              </a:rPr>
              <a:t> </a:t>
            </a:r>
            <a:r>
              <a:rPr lang="en-US" sz="1400" b="1" i="1" dirty="0" err="1">
                <a:latin typeface="Times New Roman" pitchFamily="18" charset="0"/>
                <a:cs typeface="Times New Roman" pitchFamily="18" charset="0"/>
              </a:rPr>
              <a:t>gồm</a:t>
            </a:r>
            <a:r>
              <a:rPr lang="en-US" sz="1400" b="1" i="1" dirty="0">
                <a:latin typeface="Times New Roman" pitchFamily="18" charset="0"/>
                <a:cs typeface="Times New Roman" pitchFamily="18" charset="0"/>
              </a:rPr>
              <a:t>: </a:t>
            </a:r>
            <a:endParaRPr lang="en-US" sz="1400" dirty="0">
              <a:latin typeface="Times New Roman" pitchFamily="18" charset="0"/>
              <a:cs typeface="Times New Roman" pitchFamily="18" charset="0"/>
            </a:endParaRPr>
          </a:p>
          <a:p>
            <a:r>
              <a:rPr lang="en-US" sz="1400" i="1" dirty="0">
                <a:latin typeface="Times New Roman" pitchFamily="18" charset="0"/>
                <a:cs typeface="Times New Roman" pitchFamily="18" charset="0"/>
              </a:rPr>
              <a:t>	+ Chi </a:t>
            </a:r>
            <a:r>
              <a:rPr lang="en-US" sz="1400" i="1" dirty="0" err="1">
                <a:latin typeface="Times New Roman" pitchFamily="18" charset="0"/>
                <a:cs typeface="Times New Roman" pitchFamily="18" charset="0"/>
              </a:rPr>
              <a:t>đầu</a:t>
            </a:r>
            <a:r>
              <a:rPr lang="en-US" sz="1400" i="1" dirty="0">
                <a:latin typeface="Times New Roman" pitchFamily="18" charset="0"/>
                <a:cs typeface="Times New Roman" pitchFamily="18" charset="0"/>
              </a:rPr>
              <a:t> </a:t>
            </a:r>
            <a:r>
              <a:rPr lang="en-US" sz="1400" i="1" dirty="0" err="1">
                <a:latin typeface="Times New Roman" pitchFamily="18" charset="0"/>
                <a:cs typeface="Times New Roman" pitchFamily="18" charset="0"/>
              </a:rPr>
              <a:t>tư</a:t>
            </a:r>
            <a:r>
              <a:rPr lang="en-US" sz="1400" i="1" dirty="0">
                <a:latin typeface="Times New Roman" pitchFamily="18" charset="0"/>
                <a:cs typeface="Times New Roman" pitchFamily="18" charset="0"/>
              </a:rPr>
              <a:t> </a:t>
            </a:r>
            <a:r>
              <a:rPr lang="en-US" sz="1400" i="1" dirty="0" err="1">
                <a:latin typeface="Times New Roman" pitchFamily="18" charset="0"/>
                <a:cs typeface="Times New Roman" pitchFamily="18" charset="0"/>
              </a:rPr>
              <a:t>phát</a:t>
            </a:r>
            <a:r>
              <a:rPr lang="en-US" sz="1400" i="1" dirty="0">
                <a:latin typeface="Times New Roman" pitchFamily="18" charset="0"/>
                <a:cs typeface="Times New Roman" pitchFamily="18" charset="0"/>
              </a:rPr>
              <a:t> </a:t>
            </a:r>
            <a:r>
              <a:rPr lang="en-US" sz="1400" i="1" dirty="0" err="1">
                <a:latin typeface="Times New Roman" pitchFamily="18" charset="0"/>
                <a:cs typeface="Times New Roman" pitchFamily="18" charset="0"/>
              </a:rPr>
              <a:t>triển</a:t>
            </a:r>
            <a:r>
              <a:rPr lang="en-US" sz="1400" i="1" dirty="0">
                <a:latin typeface="Times New Roman" pitchFamily="18" charset="0"/>
                <a:cs typeface="Times New Roman" pitchFamily="18" charset="0"/>
              </a:rPr>
              <a:t>;</a:t>
            </a:r>
            <a:endParaRPr lang="en-US" sz="1400" dirty="0">
              <a:latin typeface="Times New Roman" pitchFamily="18" charset="0"/>
              <a:cs typeface="Times New Roman" pitchFamily="18" charset="0"/>
            </a:endParaRPr>
          </a:p>
          <a:p>
            <a:r>
              <a:rPr lang="en-US" sz="1400" i="1" dirty="0">
                <a:latin typeface="Times New Roman" pitchFamily="18" charset="0"/>
                <a:cs typeface="Times New Roman" pitchFamily="18" charset="0"/>
              </a:rPr>
              <a:t>	+ Chi </a:t>
            </a:r>
            <a:r>
              <a:rPr lang="en-US" sz="1400" i="1" dirty="0" err="1">
                <a:latin typeface="Times New Roman" pitchFamily="18" charset="0"/>
                <a:cs typeface="Times New Roman" pitchFamily="18" charset="0"/>
              </a:rPr>
              <a:t>thường</a:t>
            </a:r>
            <a:r>
              <a:rPr lang="en-US" sz="1400" i="1" dirty="0">
                <a:latin typeface="Times New Roman" pitchFamily="18" charset="0"/>
                <a:cs typeface="Times New Roman" pitchFamily="18" charset="0"/>
              </a:rPr>
              <a:t> </a:t>
            </a:r>
            <a:r>
              <a:rPr lang="en-US" sz="1400" i="1" dirty="0" err="1">
                <a:latin typeface="Times New Roman" pitchFamily="18" charset="0"/>
                <a:cs typeface="Times New Roman" pitchFamily="18" charset="0"/>
              </a:rPr>
              <a:t>xuyên</a:t>
            </a:r>
            <a:r>
              <a:rPr lang="en-US" sz="1400" i="1" dirty="0">
                <a:latin typeface="Times New Roman" pitchFamily="18" charset="0"/>
                <a:cs typeface="Times New Roman" pitchFamily="18" charset="0"/>
              </a:rPr>
              <a:t>;</a:t>
            </a:r>
            <a:endParaRPr lang="en-US" sz="1400" dirty="0">
              <a:latin typeface="Times New Roman" pitchFamily="18" charset="0"/>
              <a:cs typeface="Times New Roman" pitchFamily="18" charset="0"/>
            </a:endParaRPr>
          </a:p>
          <a:p>
            <a:r>
              <a:rPr lang="en-US" sz="1400" i="1" dirty="0">
                <a:latin typeface="Times New Roman" pitchFamily="18" charset="0"/>
                <a:cs typeface="Times New Roman" pitchFamily="18" charset="0"/>
              </a:rPr>
              <a:t>	+ Chi </a:t>
            </a:r>
            <a:r>
              <a:rPr lang="en-US" sz="1400" i="1" dirty="0" err="1">
                <a:latin typeface="Times New Roman" pitchFamily="18" charset="0"/>
                <a:cs typeface="Times New Roman" pitchFamily="18" charset="0"/>
              </a:rPr>
              <a:t>dự</a:t>
            </a:r>
            <a:r>
              <a:rPr lang="en-US" sz="1400" i="1" dirty="0">
                <a:latin typeface="Times New Roman" pitchFamily="18" charset="0"/>
                <a:cs typeface="Times New Roman" pitchFamily="18" charset="0"/>
              </a:rPr>
              <a:t> </a:t>
            </a:r>
            <a:r>
              <a:rPr lang="en-US" sz="1400" i="1" dirty="0" err="1">
                <a:latin typeface="Times New Roman" pitchFamily="18" charset="0"/>
                <a:cs typeface="Times New Roman" pitchFamily="18" charset="0"/>
              </a:rPr>
              <a:t>trữ</a:t>
            </a:r>
            <a:r>
              <a:rPr lang="en-US" sz="1400" i="1" dirty="0">
                <a:latin typeface="Times New Roman" pitchFamily="18" charset="0"/>
                <a:cs typeface="Times New Roman" pitchFamily="18" charset="0"/>
              </a:rPr>
              <a:t> </a:t>
            </a:r>
            <a:r>
              <a:rPr lang="en-US" sz="1400" i="1" dirty="0" err="1">
                <a:latin typeface="Times New Roman" pitchFamily="18" charset="0"/>
                <a:cs typeface="Times New Roman" pitchFamily="18" charset="0"/>
              </a:rPr>
              <a:t>quốc</a:t>
            </a:r>
            <a:r>
              <a:rPr lang="en-US" sz="1400" i="1" dirty="0">
                <a:latin typeface="Times New Roman" pitchFamily="18" charset="0"/>
                <a:cs typeface="Times New Roman" pitchFamily="18" charset="0"/>
              </a:rPr>
              <a:t> </a:t>
            </a:r>
            <a:r>
              <a:rPr lang="en-US" sz="1400" i="1" dirty="0" err="1">
                <a:latin typeface="Times New Roman" pitchFamily="18" charset="0"/>
                <a:cs typeface="Times New Roman" pitchFamily="18" charset="0"/>
              </a:rPr>
              <a:t>gia</a:t>
            </a:r>
            <a:r>
              <a:rPr lang="en-US" sz="1400" i="1" dirty="0">
                <a:latin typeface="Times New Roman" pitchFamily="18" charset="0"/>
                <a:cs typeface="Times New Roman" pitchFamily="18" charset="0"/>
              </a:rPr>
              <a:t>;</a:t>
            </a:r>
            <a:endParaRPr lang="en-US" sz="1400" dirty="0">
              <a:latin typeface="Times New Roman" pitchFamily="18" charset="0"/>
              <a:cs typeface="Times New Roman" pitchFamily="18" charset="0"/>
            </a:endParaRPr>
          </a:p>
          <a:p>
            <a:r>
              <a:rPr lang="en-US" sz="1400" i="1" dirty="0">
                <a:latin typeface="Times New Roman" pitchFamily="18" charset="0"/>
                <a:cs typeface="Times New Roman" pitchFamily="18" charset="0"/>
              </a:rPr>
              <a:t>	+ Chi </a:t>
            </a:r>
            <a:r>
              <a:rPr lang="en-US" sz="1400" i="1" dirty="0" err="1">
                <a:latin typeface="Times New Roman" pitchFamily="18" charset="0"/>
                <a:cs typeface="Times New Roman" pitchFamily="18" charset="0"/>
              </a:rPr>
              <a:t>trả</a:t>
            </a:r>
            <a:r>
              <a:rPr lang="en-US" sz="1400" i="1" dirty="0">
                <a:latin typeface="Times New Roman" pitchFamily="18" charset="0"/>
                <a:cs typeface="Times New Roman" pitchFamily="18" charset="0"/>
              </a:rPr>
              <a:t> </a:t>
            </a:r>
            <a:r>
              <a:rPr lang="en-US" sz="1400" i="1" dirty="0" err="1">
                <a:latin typeface="Times New Roman" pitchFamily="18" charset="0"/>
                <a:cs typeface="Times New Roman" pitchFamily="18" charset="0"/>
              </a:rPr>
              <a:t>nợ</a:t>
            </a:r>
            <a:r>
              <a:rPr lang="en-US" sz="1400" i="1" dirty="0">
                <a:latin typeface="Times New Roman" pitchFamily="18" charset="0"/>
                <a:cs typeface="Times New Roman" pitchFamily="18" charset="0"/>
              </a:rPr>
              <a:t>;</a:t>
            </a:r>
            <a:endParaRPr lang="en-US" sz="1400" dirty="0">
              <a:latin typeface="Times New Roman" pitchFamily="18" charset="0"/>
              <a:cs typeface="Times New Roman" pitchFamily="18" charset="0"/>
            </a:endParaRPr>
          </a:p>
          <a:p>
            <a:r>
              <a:rPr lang="en-US" sz="1400" i="1" dirty="0">
                <a:latin typeface="Times New Roman" pitchFamily="18" charset="0"/>
                <a:cs typeface="Times New Roman" pitchFamily="18" charset="0"/>
              </a:rPr>
              <a:t>	+ Chi </a:t>
            </a:r>
            <a:r>
              <a:rPr lang="en-US" sz="1400" i="1" dirty="0" err="1">
                <a:latin typeface="Times New Roman" pitchFamily="18" charset="0"/>
                <a:cs typeface="Times New Roman" pitchFamily="18" charset="0"/>
              </a:rPr>
              <a:t>viện</a:t>
            </a:r>
            <a:r>
              <a:rPr lang="en-US" sz="1400" i="1" dirty="0">
                <a:latin typeface="Times New Roman" pitchFamily="18" charset="0"/>
                <a:cs typeface="Times New Roman" pitchFamily="18" charset="0"/>
              </a:rPr>
              <a:t> </a:t>
            </a:r>
            <a:r>
              <a:rPr lang="en-US" sz="1400" i="1" dirty="0" err="1">
                <a:latin typeface="Times New Roman" pitchFamily="18" charset="0"/>
                <a:cs typeface="Times New Roman" pitchFamily="18" charset="0"/>
              </a:rPr>
              <a:t>trợ</a:t>
            </a:r>
            <a:r>
              <a:rPr lang="en-US" sz="1400" i="1" dirty="0">
                <a:latin typeface="Times New Roman" pitchFamily="18" charset="0"/>
                <a:cs typeface="Times New Roman" pitchFamily="18" charset="0"/>
              </a:rPr>
              <a:t>;</a:t>
            </a:r>
            <a:endParaRPr lang="en-US" sz="1400" dirty="0">
              <a:latin typeface="Times New Roman" pitchFamily="18" charset="0"/>
              <a:cs typeface="Times New Roman" pitchFamily="18" charset="0"/>
            </a:endParaRPr>
          </a:p>
          <a:p>
            <a:r>
              <a:rPr lang="en-US" sz="1400" i="1" dirty="0">
                <a:latin typeface="Times New Roman" pitchFamily="18" charset="0"/>
                <a:cs typeface="Times New Roman" pitchFamily="18" charset="0"/>
              </a:rPr>
              <a:t>	+ </a:t>
            </a:r>
            <a:r>
              <a:rPr lang="en-US" sz="1400" i="1" dirty="0" err="1">
                <a:latin typeface="Times New Roman" pitchFamily="18" charset="0"/>
                <a:cs typeface="Times New Roman" pitchFamily="18" charset="0"/>
              </a:rPr>
              <a:t>Các</a:t>
            </a:r>
            <a:r>
              <a:rPr lang="en-US" sz="1400" i="1" dirty="0">
                <a:latin typeface="Times New Roman" pitchFamily="18" charset="0"/>
                <a:cs typeface="Times New Roman" pitchFamily="18" charset="0"/>
              </a:rPr>
              <a:t> </a:t>
            </a:r>
            <a:r>
              <a:rPr lang="en-US" sz="1400" i="1" dirty="0" err="1">
                <a:latin typeface="Times New Roman" pitchFamily="18" charset="0"/>
                <a:cs typeface="Times New Roman" pitchFamily="18" charset="0"/>
              </a:rPr>
              <a:t>khoản</a:t>
            </a:r>
            <a:r>
              <a:rPr lang="en-US" sz="1400" i="1" dirty="0">
                <a:latin typeface="Times New Roman" pitchFamily="18" charset="0"/>
                <a:cs typeface="Times New Roman" pitchFamily="18" charset="0"/>
              </a:rPr>
              <a:t> chi </a:t>
            </a:r>
            <a:r>
              <a:rPr lang="en-US" sz="1400" i="1" dirty="0" err="1">
                <a:latin typeface="Times New Roman" pitchFamily="18" charset="0"/>
                <a:cs typeface="Times New Roman" pitchFamily="18" charset="0"/>
              </a:rPr>
              <a:t>khác</a:t>
            </a:r>
            <a:r>
              <a:rPr lang="en-US" sz="1400" i="1" dirty="0">
                <a:latin typeface="Times New Roman" pitchFamily="18" charset="0"/>
                <a:cs typeface="Times New Roman" pitchFamily="18" charset="0"/>
              </a:rPr>
              <a:t> </a:t>
            </a:r>
            <a:r>
              <a:rPr lang="en-US" sz="1400" i="1" dirty="0" err="1">
                <a:latin typeface="Times New Roman" pitchFamily="18" charset="0"/>
                <a:cs typeface="Times New Roman" pitchFamily="18" charset="0"/>
              </a:rPr>
              <a:t>theo</a:t>
            </a:r>
            <a:r>
              <a:rPr lang="en-US" sz="1400" i="1" dirty="0">
                <a:latin typeface="Times New Roman" pitchFamily="18" charset="0"/>
                <a:cs typeface="Times New Roman" pitchFamily="18" charset="0"/>
              </a:rPr>
              <a:t> </a:t>
            </a:r>
            <a:r>
              <a:rPr lang="en-US" sz="1400" i="1" dirty="0" err="1">
                <a:latin typeface="Times New Roman" pitchFamily="18" charset="0"/>
                <a:cs typeface="Times New Roman" pitchFamily="18" charset="0"/>
              </a:rPr>
              <a:t>quy</a:t>
            </a:r>
            <a:r>
              <a:rPr lang="en-US" sz="1400" i="1" dirty="0">
                <a:latin typeface="Times New Roman" pitchFamily="18" charset="0"/>
                <a:cs typeface="Times New Roman" pitchFamily="18" charset="0"/>
              </a:rPr>
              <a:t> </a:t>
            </a:r>
            <a:r>
              <a:rPr lang="en-US" sz="1400" i="1" dirty="0" err="1">
                <a:latin typeface="Times New Roman" pitchFamily="18" charset="0"/>
                <a:cs typeface="Times New Roman" pitchFamily="18" charset="0"/>
              </a:rPr>
              <a:t>định</a:t>
            </a:r>
            <a:r>
              <a:rPr lang="en-US" sz="1400" i="1" dirty="0">
                <a:latin typeface="Times New Roman" pitchFamily="18" charset="0"/>
                <a:cs typeface="Times New Roman" pitchFamily="18" charset="0"/>
              </a:rPr>
              <a:t> </a:t>
            </a:r>
            <a:r>
              <a:rPr lang="en-US" sz="1400" i="1" dirty="0" err="1">
                <a:latin typeface="Times New Roman" pitchFamily="18" charset="0"/>
                <a:cs typeface="Times New Roman" pitchFamily="18" charset="0"/>
              </a:rPr>
              <a:t>của</a:t>
            </a:r>
            <a:r>
              <a:rPr lang="en-US" sz="1400" i="1" dirty="0">
                <a:latin typeface="Times New Roman" pitchFamily="18" charset="0"/>
                <a:cs typeface="Times New Roman" pitchFamily="18" charset="0"/>
              </a:rPr>
              <a:t> </a:t>
            </a:r>
            <a:r>
              <a:rPr lang="en-US" sz="1400" i="1" dirty="0" err="1">
                <a:latin typeface="Times New Roman" pitchFamily="18" charset="0"/>
                <a:cs typeface="Times New Roman" pitchFamily="18" charset="0"/>
              </a:rPr>
              <a:t>pháp</a:t>
            </a:r>
            <a:r>
              <a:rPr lang="en-US" sz="1400" i="1" dirty="0">
                <a:latin typeface="Times New Roman" pitchFamily="18" charset="0"/>
                <a:cs typeface="Times New Roman" pitchFamily="18" charset="0"/>
              </a:rPr>
              <a:t> </a:t>
            </a:r>
            <a:r>
              <a:rPr lang="en-US" sz="1400" i="1" dirty="0" err="1">
                <a:latin typeface="Times New Roman" pitchFamily="18" charset="0"/>
                <a:cs typeface="Times New Roman" pitchFamily="18" charset="0"/>
              </a:rPr>
              <a:t>luật</a:t>
            </a:r>
            <a:r>
              <a:rPr lang="en-US" sz="1400" i="1" dirty="0">
                <a:latin typeface="Times New Roman" pitchFamily="18" charset="0"/>
                <a:cs typeface="Times New Roman" pitchFamily="18" charset="0"/>
              </a:rPr>
              <a:t>.</a:t>
            </a:r>
            <a:endParaRPr lang="en-US" sz="1400" dirty="0">
              <a:latin typeface="Times New Roman" pitchFamily="18" charset="0"/>
              <a:cs typeface="Times New Roman" pitchFamily="18" charset="0"/>
            </a:endParaRPr>
          </a:p>
        </p:txBody>
      </p:sp>
      <p:sp>
        <p:nvSpPr>
          <p:cNvPr id="3" name="Title 2"/>
          <p:cNvSpPr>
            <a:spLocks noGrp="1"/>
          </p:cNvSpPr>
          <p:nvPr>
            <p:ph type="title"/>
          </p:nvPr>
        </p:nvSpPr>
        <p:spPr/>
        <p:txBody>
          <a:bodyPr>
            <a:normAutofit/>
          </a:bodyPr>
          <a:lstStyle/>
          <a:p>
            <a:r>
              <a:rPr lang="en-US" sz="2000" dirty="0" smtClean="0">
                <a:solidFill>
                  <a:srgbClr val="0070C0"/>
                </a:solidFill>
                <a:latin typeface="Times New Roman" pitchFamily="18" charset="0"/>
                <a:cs typeface="Times New Roman" pitchFamily="18" charset="0"/>
              </a:rPr>
              <a:t>1- KHÁI NIỆM CƠ BẢN</a:t>
            </a:r>
            <a:endParaRPr lang="en-US" sz="2000" dirty="0">
              <a:solidFill>
                <a:srgbClr val="0070C0"/>
              </a:solidFill>
              <a:latin typeface="Times New Roman" pitchFamily="18" charset="0"/>
              <a:cs typeface="Times New Roman" pitchFamily="18" charset="0"/>
            </a:endParaRPr>
          </a:p>
        </p:txBody>
      </p:sp>
    </p:spTree>
    <p:extLst>
      <p:ext uri="{BB962C8B-B14F-4D97-AF65-F5344CB8AC3E}">
        <p14:creationId xmlns:p14="http://schemas.microsoft.com/office/powerpoint/2010/main" val="25032251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399"/>
            <a:ext cx="8229600" cy="4711893"/>
          </a:xfrm>
        </p:spPr>
        <p:txBody>
          <a:bodyPr>
            <a:normAutofit/>
          </a:bodyPr>
          <a:lstStyle/>
          <a:p>
            <a:pPr>
              <a:spcBef>
                <a:spcPts val="600"/>
              </a:spcBef>
              <a:spcAft>
                <a:spcPts val="600"/>
              </a:spcAft>
            </a:pPr>
            <a:r>
              <a:rPr lang="en-US" sz="1400" b="1" i="1" dirty="0">
                <a:latin typeface="Times New Roman" pitchFamily="18" charset="0"/>
                <a:cs typeface="Times New Roman" pitchFamily="18" charset="0"/>
              </a:rPr>
              <a:t>- </a:t>
            </a:r>
            <a:r>
              <a:rPr lang="en-US" sz="1400" b="1" dirty="0">
                <a:latin typeface="Times New Roman" pitchFamily="18" charset="0"/>
                <a:cs typeface="Times New Roman" pitchFamily="18" charset="0"/>
              </a:rPr>
              <a:t>Chi </a:t>
            </a:r>
            <a:r>
              <a:rPr lang="en-US" sz="1400" b="1" dirty="0" err="1">
                <a:latin typeface="Times New Roman" pitchFamily="18" charset="0"/>
                <a:cs typeface="Times New Roman" pitchFamily="18" charset="0"/>
              </a:rPr>
              <a:t>thường</a:t>
            </a:r>
            <a:r>
              <a:rPr lang="en-US" sz="1400" b="1" dirty="0">
                <a:latin typeface="Times New Roman" pitchFamily="18" charset="0"/>
                <a:cs typeface="Times New Roman" pitchFamily="18" charset="0"/>
              </a:rPr>
              <a:t> </a:t>
            </a:r>
            <a:r>
              <a:rPr lang="en-US" sz="1400" b="1" dirty="0" err="1">
                <a:latin typeface="Times New Roman" pitchFamily="18" charset="0"/>
                <a:cs typeface="Times New Roman" pitchFamily="18" charset="0"/>
              </a:rPr>
              <a:t>xuyên</a:t>
            </a:r>
            <a:r>
              <a:rPr lang="en-US" sz="1400" dirty="0">
                <a:latin typeface="Times New Roman" pitchFamily="18" charset="0"/>
                <a:cs typeface="Times New Roman" pitchFamily="18" charset="0"/>
              </a:rPr>
              <a:t>: </a:t>
            </a:r>
            <a:r>
              <a:rPr lang="vi-VN" sz="1400" dirty="0">
                <a:latin typeface="Times New Roman" pitchFamily="18" charset="0"/>
                <a:cs typeface="Times New Roman" pitchFamily="18" charset="0"/>
              </a:rPr>
              <a:t>là nhiệm vụ chi của </a:t>
            </a:r>
            <a:r>
              <a:rPr lang="en-US" sz="1400" dirty="0">
                <a:latin typeface="Times New Roman" pitchFamily="18" charset="0"/>
                <a:cs typeface="Times New Roman" pitchFamily="18" charset="0"/>
              </a:rPr>
              <a:t>NSNN</a:t>
            </a:r>
            <a:r>
              <a:rPr lang="vi-VN" sz="1400" dirty="0">
                <a:latin typeface="Times New Roman" pitchFamily="18" charset="0"/>
                <a:cs typeface="Times New Roman" pitchFamily="18" charset="0"/>
              </a:rPr>
              <a:t> nhằm bảo đảm hoạt động của bộ máy nhà nước, tổ chức chính trị, tổ chức chính trị – xã hội, hỗ trợ hoạt động của các tổ chức khác và thực hiện các nhiệm vụ thường xuyên của Nhà nước về phát triển kinh tế – xã hội, bảo đảm quốc phòng, an ninh</a:t>
            </a:r>
            <a:r>
              <a:rPr lang="en-US" sz="1400" dirty="0">
                <a:latin typeface="Times New Roman" pitchFamily="18" charset="0"/>
                <a:cs typeface="Times New Roman" pitchFamily="18" charset="0"/>
              </a:rPr>
              <a:t>.</a:t>
            </a:r>
          </a:p>
          <a:p>
            <a:pPr>
              <a:spcBef>
                <a:spcPts val="600"/>
              </a:spcBef>
              <a:spcAft>
                <a:spcPts val="600"/>
              </a:spcAft>
            </a:pPr>
            <a:r>
              <a:rPr lang="en-US" sz="1400" b="1" dirty="0">
                <a:latin typeface="Times New Roman" pitchFamily="18" charset="0"/>
                <a:cs typeface="Times New Roman" pitchFamily="18" charset="0"/>
              </a:rPr>
              <a:t>- Chi </a:t>
            </a:r>
            <a:r>
              <a:rPr lang="en-US" sz="1400" b="1" dirty="0" err="1">
                <a:latin typeface="Times New Roman" pitchFamily="18" charset="0"/>
                <a:cs typeface="Times New Roman" pitchFamily="18" charset="0"/>
              </a:rPr>
              <a:t>đầu</a:t>
            </a:r>
            <a:r>
              <a:rPr lang="en-US" sz="1400" b="1" dirty="0">
                <a:latin typeface="Times New Roman" pitchFamily="18" charset="0"/>
                <a:cs typeface="Times New Roman" pitchFamily="18" charset="0"/>
              </a:rPr>
              <a:t> </a:t>
            </a:r>
            <a:r>
              <a:rPr lang="en-US" sz="1400" b="1" dirty="0" err="1">
                <a:latin typeface="Times New Roman" pitchFamily="18" charset="0"/>
                <a:cs typeface="Times New Roman" pitchFamily="18" charset="0"/>
              </a:rPr>
              <a:t>tư</a:t>
            </a:r>
            <a:r>
              <a:rPr lang="en-US" sz="1400" b="1" dirty="0">
                <a:latin typeface="Times New Roman" pitchFamily="18" charset="0"/>
                <a:cs typeface="Times New Roman" pitchFamily="18" charset="0"/>
              </a:rPr>
              <a:t> </a:t>
            </a:r>
            <a:r>
              <a:rPr lang="en-US" sz="1400" b="1" dirty="0" err="1">
                <a:latin typeface="Times New Roman" pitchFamily="18" charset="0"/>
                <a:cs typeface="Times New Roman" pitchFamily="18" charset="0"/>
              </a:rPr>
              <a:t>phát</a:t>
            </a:r>
            <a:r>
              <a:rPr lang="en-US" sz="1400" b="1" dirty="0">
                <a:latin typeface="Times New Roman" pitchFamily="18" charset="0"/>
                <a:cs typeface="Times New Roman" pitchFamily="18" charset="0"/>
              </a:rPr>
              <a:t> </a:t>
            </a:r>
            <a:r>
              <a:rPr lang="en-US" sz="1400" b="1" dirty="0" err="1">
                <a:latin typeface="Times New Roman" pitchFamily="18" charset="0"/>
                <a:cs typeface="Times New Roman" pitchFamily="18" charset="0"/>
              </a:rPr>
              <a:t>triển</a:t>
            </a:r>
            <a:r>
              <a:rPr lang="en-US" sz="1400" dirty="0">
                <a:latin typeface="Times New Roman" pitchFamily="18" charset="0"/>
                <a:cs typeface="Times New Roman" pitchFamily="18" charset="0"/>
              </a:rPr>
              <a:t>: </a:t>
            </a:r>
            <a:r>
              <a:rPr lang="vi-VN" sz="1400" dirty="0">
                <a:latin typeface="Times New Roman" pitchFamily="18" charset="0"/>
                <a:cs typeface="Times New Roman" pitchFamily="18" charset="0"/>
              </a:rPr>
              <a:t>là nhiệm vụ chi của </a:t>
            </a:r>
            <a:r>
              <a:rPr lang="en-US" sz="1400" dirty="0">
                <a:latin typeface="Times New Roman" pitchFamily="18" charset="0"/>
                <a:cs typeface="Times New Roman" pitchFamily="18" charset="0"/>
              </a:rPr>
              <a:t>NSNN</a:t>
            </a:r>
            <a:r>
              <a:rPr lang="vi-VN"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gồm</a:t>
            </a:r>
            <a:r>
              <a:rPr lang="en-US" sz="1400" dirty="0">
                <a:latin typeface="Times New Roman" pitchFamily="18" charset="0"/>
                <a:cs typeface="Times New Roman" pitchFamily="18" charset="0"/>
              </a:rPr>
              <a:t> chi </a:t>
            </a:r>
            <a:r>
              <a:rPr lang="en-US" sz="1400" dirty="0" err="1">
                <a:latin typeface="Times New Roman" pitchFamily="18" charset="0"/>
                <a:cs typeface="Times New Roman" pitchFamily="18" charset="0"/>
              </a:rPr>
              <a:t>đầu</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tư</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xây</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dựng</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cơ</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bản</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và</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một</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số</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nhiệm</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vụ</a:t>
            </a:r>
            <a:r>
              <a:rPr lang="en-US" sz="1400" dirty="0">
                <a:latin typeface="Times New Roman" pitchFamily="18" charset="0"/>
                <a:cs typeface="Times New Roman" pitchFamily="18" charset="0"/>
              </a:rPr>
              <a:t> chi </a:t>
            </a:r>
            <a:r>
              <a:rPr lang="en-US" sz="1400" dirty="0" err="1">
                <a:latin typeface="Times New Roman" pitchFamily="18" charset="0"/>
                <a:cs typeface="Times New Roman" pitchFamily="18" charset="0"/>
              </a:rPr>
              <a:t>đầu</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tư</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khác</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theo</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quy</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định</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của</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pháp</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luật</a:t>
            </a:r>
            <a:r>
              <a:rPr lang="en-US" sz="1400" dirty="0">
                <a:latin typeface="Times New Roman" pitchFamily="18" charset="0"/>
                <a:cs typeface="Times New Roman" pitchFamily="18" charset="0"/>
              </a:rPr>
              <a:t>.</a:t>
            </a:r>
          </a:p>
          <a:p>
            <a:pPr>
              <a:spcBef>
                <a:spcPts val="600"/>
              </a:spcBef>
              <a:spcAft>
                <a:spcPts val="600"/>
              </a:spcAft>
            </a:pPr>
            <a:r>
              <a:rPr lang="en-US" sz="1400" b="1" dirty="0">
                <a:latin typeface="Times New Roman" pitchFamily="18" charset="0"/>
                <a:cs typeface="Times New Roman" pitchFamily="18" charset="0"/>
              </a:rPr>
              <a:t>- Chi </a:t>
            </a:r>
            <a:r>
              <a:rPr lang="en-US" sz="1400" b="1" dirty="0" err="1">
                <a:latin typeface="Times New Roman" pitchFamily="18" charset="0"/>
                <a:cs typeface="Times New Roman" pitchFamily="18" charset="0"/>
              </a:rPr>
              <a:t>trả</a:t>
            </a:r>
            <a:r>
              <a:rPr lang="en-US" sz="1400" b="1" dirty="0">
                <a:latin typeface="Times New Roman" pitchFamily="18" charset="0"/>
                <a:cs typeface="Times New Roman" pitchFamily="18" charset="0"/>
              </a:rPr>
              <a:t> </a:t>
            </a:r>
            <a:r>
              <a:rPr lang="en-US" sz="1400" b="1" dirty="0" err="1">
                <a:latin typeface="Times New Roman" pitchFamily="18" charset="0"/>
                <a:cs typeface="Times New Roman" pitchFamily="18" charset="0"/>
              </a:rPr>
              <a:t>nợ</a:t>
            </a:r>
            <a:r>
              <a:rPr lang="en-US" sz="1400" dirty="0">
                <a:latin typeface="Times New Roman" pitchFamily="18" charset="0"/>
                <a:cs typeface="Times New Roman" pitchFamily="18" charset="0"/>
              </a:rPr>
              <a:t>: l</a:t>
            </a:r>
            <a:r>
              <a:rPr lang="vi-VN" sz="1400" dirty="0">
                <a:latin typeface="Times New Roman" pitchFamily="18" charset="0"/>
                <a:cs typeface="Times New Roman" pitchFamily="18" charset="0"/>
              </a:rPr>
              <a:t>à nhiệm vụ chi của ngân sách nhà nước để trả các khoản nợ đến hạn phải trả, bao </a:t>
            </a:r>
            <a:r>
              <a:rPr lang="en-US" sz="1400" dirty="0" err="1">
                <a:latin typeface="Times New Roman" pitchFamily="18" charset="0"/>
                <a:cs typeface="Times New Roman" pitchFamily="18" charset="0"/>
              </a:rPr>
              <a:t>gồm</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khoản</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gốc</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lãi</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phí</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và</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các</a:t>
            </a:r>
            <a:r>
              <a:rPr lang="en-US" sz="1400" dirty="0">
                <a:latin typeface="Times New Roman" pitchFamily="18" charset="0"/>
                <a:cs typeface="Times New Roman" pitchFamily="18" charset="0"/>
              </a:rPr>
              <a:t> chi </a:t>
            </a:r>
            <a:r>
              <a:rPr lang="en-US" sz="1400" dirty="0" err="1">
                <a:latin typeface="Times New Roman" pitchFamily="18" charset="0"/>
                <a:cs typeface="Times New Roman" pitchFamily="18" charset="0"/>
              </a:rPr>
              <a:t>phí</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khác</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phát</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sinh</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từ</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việc</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vay</a:t>
            </a:r>
            <a:r>
              <a:rPr lang="en-US" sz="1400" dirty="0">
                <a:latin typeface="Times New Roman" pitchFamily="18" charset="0"/>
                <a:cs typeface="Times New Roman" pitchFamily="18" charset="0"/>
              </a:rPr>
              <a:t>.</a:t>
            </a:r>
          </a:p>
          <a:p>
            <a:pPr>
              <a:spcBef>
                <a:spcPts val="600"/>
              </a:spcBef>
              <a:spcAft>
                <a:spcPts val="600"/>
              </a:spcAft>
            </a:pPr>
            <a:r>
              <a:rPr lang="en-US" sz="1400" b="1" dirty="0">
                <a:latin typeface="Times New Roman" pitchFamily="18" charset="0"/>
                <a:cs typeface="Times New Roman" pitchFamily="18" charset="0"/>
              </a:rPr>
              <a:t>- </a:t>
            </a:r>
            <a:r>
              <a:rPr lang="en-US" sz="1400" b="1" dirty="0" err="1">
                <a:latin typeface="Times New Roman" pitchFamily="18" charset="0"/>
                <a:cs typeface="Times New Roman" pitchFamily="18" charset="0"/>
              </a:rPr>
              <a:t>Bội</a:t>
            </a:r>
            <a:r>
              <a:rPr lang="en-US" sz="1400" b="1" dirty="0">
                <a:latin typeface="Times New Roman" pitchFamily="18" charset="0"/>
                <a:cs typeface="Times New Roman" pitchFamily="18" charset="0"/>
              </a:rPr>
              <a:t> chi NSNN</a:t>
            </a:r>
            <a:r>
              <a:rPr lang="en-US" sz="1400" dirty="0">
                <a:latin typeface="Times New Roman" pitchFamily="18" charset="0"/>
                <a:cs typeface="Times New Roman" pitchFamily="18" charset="0"/>
              </a:rPr>
              <a:t>: </a:t>
            </a:r>
            <a:r>
              <a:rPr lang="vi-VN" sz="1400" dirty="0">
                <a:latin typeface="Times New Roman" pitchFamily="18" charset="0"/>
                <a:cs typeface="Times New Roman" pitchFamily="18" charset="0"/>
              </a:rPr>
              <a:t>là tình trạng các khoản chi của ngân sách Nhà nước lớn hơn các khoản thu, phần chênh lệch chính là thâm hụt ngân sách</a:t>
            </a:r>
            <a:r>
              <a:rPr lang="en-US" sz="1400" dirty="0">
                <a:latin typeface="Times New Roman" pitchFamily="18" charset="0"/>
                <a:cs typeface="Times New Roman" pitchFamily="18" charset="0"/>
              </a:rPr>
              <a:t>.</a:t>
            </a:r>
          </a:p>
          <a:p>
            <a:pPr>
              <a:spcBef>
                <a:spcPts val="600"/>
              </a:spcBef>
              <a:spcAft>
                <a:spcPts val="600"/>
              </a:spcAft>
            </a:pPr>
            <a:r>
              <a:rPr lang="en-US" sz="1400" b="1" dirty="0">
                <a:latin typeface="Times New Roman" pitchFamily="18" charset="0"/>
                <a:cs typeface="Times New Roman" pitchFamily="18" charset="0"/>
              </a:rPr>
              <a:t>- </a:t>
            </a:r>
            <a:r>
              <a:rPr lang="en-US" sz="1400" b="1" dirty="0" err="1">
                <a:latin typeface="Times New Roman" pitchFamily="18" charset="0"/>
                <a:cs typeface="Times New Roman" pitchFamily="18" charset="0"/>
              </a:rPr>
              <a:t>Bội</a:t>
            </a:r>
            <a:r>
              <a:rPr lang="en-US" sz="1400" b="1" dirty="0">
                <a:latin typeface="Times New Roman" pitchFamily="18" charset="0"/>
                <a:cs typeface="Times New Roman" pitchFamily="18" charset="0"/>
              </a:rPr>
              <a:t> </a:t>
            </a:r>
            <a:r>
              <a:rPr lang="en-US" sz="1400" b="1" dirty="0" err="1">
                <a:latin typeface="Times New Roman" pitchFamily="18" charset="0"/>
                <a:cs typeface="Times New Roman" pitchFamily="18" charset="0"/>
              </a:rPr>
              <a:t>thu</a:t>
            </a:r>
            <a:r>
              <a:rPr lang="en-US" sz="1400" b="1" dirty="0">
                <a:latin typeface="Times New Roman" pitchFamily="18" charset="0"/>
                <a:cs typeface="Times New Roman" pitchFamily="18" charset="0"/>
              </a:rPr>
              <a:t> NSNN</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là</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tổng</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số</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thu</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lớn</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hơn</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tổng</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số</a:t>
            </a:r>
            <a:r>
              <a:rPr lang="en-US" sz="1400" dirty="0">
                <a:latin typeface="Times New Roman" pitchFamily="18" charset="0"/>
                <a:cs typeface="Times New Roman" pitchFamily="18" charset="0"/>
              </a:rPr>
              <a:t> chi </a:t>
            </a:r>
            <a:r>
              <a:rPr lang="en-US" sz="1400" dirty="0" err="1">
                <a:latin typeface="Times New Roman" pitchFamily="18" charset="0"/>
                <a:cs typeface="Times New Roman" pitchFamily="18" charset="0"/>
              </a:rPr>
              <a:t>trong</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năm</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ngân</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sách</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Bội</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thu</a:t>
            </a:r>
            <a:r>
              <a:rPr lang="en-US" sz="1400" dirty="0">
                <a:latin typeface="Times New Roman" pitchFamily="18" charset="0"/>
                <a:cs typeface="Times New Roman" pitchFamily="18" charset="0"/>
              </a:rPr>
              <a:t> NSNN </a:t>
            </a:r>
            <a:r>
              <a:rPr lang="en-US" sz="1400" dirty="0" err="1">
                <a:latin typeface="Times New Roman" pitchFamily="18" charset="0"/>
                <a:cs typeface="Times New Roman" pitchFamily="18" charset="0"/>
              </a:rPr>
              <a:t>biểu</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hiện</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tình</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trạng</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lành</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mạnh</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và</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ổn</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định</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của</a:t>
            </a:r>
            <a:r>
              <a:rPr lang="en-US" sz="1400" dirty="0">
                <a:latin typeface="Times New Roman" pitchFamily="18" charset="0"/>
                <a:cs typeface="Times New Roman" pitchFamily="18" charset="0"/>
              </a:rPr>
              <a:t> NSNN, </a:t>
            </a:r>
            <a:r>
              <a:rPr lang="en-US" sz="1400" dirty="0" err="1">
                <a:latin typeface="Times New Roman" pitchFamily="18" charset="0"/>
                <a:cs typeface="Times New Roman" pitchFamily="18" charset="0"/>
              </a:rPr>
              <a:t>tạo</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cơ</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sở</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để</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tăng</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cường</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dự</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trữ</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tài</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chính</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quốc</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gia</a:t>
            </a:r>
            <a:r>
              <a:rPr lang="en-US" sz="1400" dirty="0" smtClean="0">
                <a:latin typeface="Times New Roman" pitchFamily="18" charset="0"/>
                <a:cs typeface="Times New Roman" pitchFamily="18" charset="0"/>
              </a:rPr>
              <a:t>.</a:t>
            </a:r>
          </a:p>
          <a:p>
            <a:r>
              <a:rPr lang="en-US" sz="1400" dirty="0">
                <a:latin typeface="Times New Roman" pitchFamily="18" charset="0"/>
                <a:cs typeface="Times New Roman" pitchFamily="18" charset="0"/>
              </a:rPr>
              <a:t>- </a:t>
            </a:r>
            <a:r>
              <a:rPr lang="en-US" sz="1400" b="1" dirty="0">
                <a:latin typeface="Times New Roman" pitchFamily="18" charset="0"/>
                <a:cs typeface="Times New Roman" pitchFamily="18" charset="0"/>
              </a:rPr>
              <a:t>Chi </a:t>
            </a:r>
            <a:r>
              <a:rPr lang="en-US" sz="1400" b="1" dirty="0" err="1">
                <a:latin typeface="Times New Roman" pitchFamily="18" charset="0"/>
                <a:cs typeface="Times New Roman" pitchFamily="18" charset="0"/>
              </a:rPr>
              <a:t>dự</a:t>
            </a:r>
            <a:r>
              <a:rPr lang="en-US" sz="1400" b="1" dirty="0">
                <a:latin typeface="Times New Roman" pitchFamily="18" charset="0"/>
                <a:cs typeface="Times New Roman" pitchFamily="18" charset="0"/>
              </a:rPr>
              <a:t> </a:t>
            </a:r>
            <a:r>
              <a:rPr lang="en-US" sz="1400" b="1" dirty="0" err="1">
                <a:latin typeface="Times New Roman" pitchFamily="18" charset="0"/>
                <a:cs typeface="Times New Roman" pitchFamily="18" charset="0"/>
              </a:rPr>
              <a:t>trữ</a:t>
            </a:r>
            <a:r>
              <a:rPr lang="en-US" sz="1400" b="1" dirty="0">
                <a:latin typeface="Times New Roman" pitchFamily="18" charset="0"/>
                <a:cs typeface="Times New Roman" pitchFamily="18" charset="0"/>
              </a:rPr>
              <a:t> </a:t>
            </a:r>
            <a:r>
              <a:rPr lang="en-US" sz="1400" b="1" dirty="0" err="1">
                <a:latin typeface="Times New Roman" pitchFamily="18" charset="0"/>
                <a:cs typeface="Times New Roman" pitchFamily="18" charset="0"/>
              </a:rPr>
              <a:t>quốc</a:t>
            </a:r>
            <a:r>
              <a:rPr lang="en-US" sz="1400" b="1" dirty="0">
                <a:latin typeface="Times New Roman" pitchFamily="18" charset="0"/>
                <a:cs typeface="Times New Roman" pitchFamily="18" charset="0"/>
              </a:rPr>
              <a:t> </a:t>
            </a:r>
            <a:r>
              <a:rPr lang="en-US" sz="1400" b="1" dirty="0" err="1">
                <a:latin typeface="Times New Roman" pitchFamily="18" charset="0"/>
                <a:cs typeface="Times New Roman" pitchFamily="18" charset="0"/>
              </a:rPr>
              <a:t>gia</a:t>
            </a:r>
            <a:r>
              <a:rPr lang="en-US" sz="1400" dirty="0">
                <a:latin typeface="Times New Roman" pitchFamily="18" charset="0"/>
                <a:cs typeface="Times New Roman" pitchFamily="18" charset="0"/>
              </a:rPr>
              <a:t>: l</a:t>
            </a:r>
            <a:r>
              <a:rPr lang="vi-VN" sz="1400" dirty="0">
                <a:latin typeface="Times New Roman" pitchFamily="18" charset="0"/>
                <a:cs typeface="Times New Roman" pitchFamily="18" charset="0"/>
              </a:rPr>
              <a:t>à nhiệm vụ chi của </a:t>
            </a:r>
            <a:r>
              <a:rPr lang="en-US" sz="1400" dirty="0">
                <a:latin typeface="Times New Roman" pitchFamily="18" charset="0"/>
                <a:cs typeface="Times New Roman" pitchFamily="18" charset="0"/>
              </a:rPr>
              <a:t>NSNN </a:t>
            </a:r>
            <a:r>
              <a:rPr lang="en-US" sz="1400" dirty="0" err="1">
                <a:latin typeface="Times New Roman" pitchFamily="18" charset="0"/>
                <a:cs typeface="Times New Roman" pitchFamily="18" charset="0"/>
              </a:rPr>
              <a:t>để</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mua</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hàng</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dự</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trữ</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theo</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quy</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định</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của</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pháp</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luật</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về</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dự</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trữ</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quốc</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gia</a:t>
            </a:r>
            <a:r>
              <a:rPr lang="en-US" sz="1400" dirty="0">
                <a:latin typeface="Times New Roman" pitchFamily="18" charset="0"/>
                <a:cs typeface="Times New Roman" pitchFamily="18" charset="0"/>
              </a:rPr>
              <a:t>.</a:t>
            </a:r>
          </a:p>
          <a:p>
            <a:r>
              <a:rPr lang="en-US" sz="1400" dirty="0">
                <a:latin typeface="Times New Roman" pitchFamily="18" charset="0"/>
                <a:cs typeface="Times New Roman" pitchFamily="18" charset="0"/>
              </a:rPr>
              <a:t>- </a:t>
            </a:r>
            <a:r>
              <a:rPr lang="en-US" sz="1400" b="1" dirty="0" err="1">
                <a:latin typeface="Times New Roman" pitchFamily="18" charset="0"/>
                <a:cs typeface="Times New Roman" pitchFamily="18" charset="0"/>
              </a:rPr>
              <a:t>Kết</a:t>
            </a:r>
            <a:r>
              <a:rPr lang="en-US" sz="1400" b="1" dirty="0">
                <a:latin typeface="Times New Roman" pitchFamily="18" charset="0"/>
                <a:cs typeface="Times New Roman" pitchFamily="18" charset="0"/>
              </a:rPr>
              <a:t> </a:t>
            </a:r>
            <a:r>
              <a:rPr lang="en-US" sz="1400" b="1" dirty="0" err="1">
                <a:latin typeface="Times New Roman" pitchFamily="18" charset="0"/>
                <a:cs typeface="Times New Roman" pitchFamily="18" charset="0"/>
              </a:rPr>
              <a:t>dư</a:t>
            </a:r>
            <a:r>
              <a:rPr lang="en-US" sz="1400" b="1" dirty="0">
                <a:latin typeface="Times New Roman" pitchFamily="18" charset="0"/>
                <a:cs typeface="Times New Roman" pitchFamily="18" charset="0"/>
              </a:rPr>
              <a:t> </a:t>
            </a:r>
            <a:r>
              <a:rPr lang="en-US" sz="1400" b="1" dirty="0" err="1">
                <a:latin typeface="Times New Roman" pitchFamily="18" charset="0"/>
                <a:cs typeface="Times New Roman" pitchFamily="18" charset="0"/>
              </a:rPr>
              <a:t>ngân</a:t>
            </a:r>
            <a:r>
              <a:rPr lang="en-US" sz="1400" b="1" dirty="0">
                <a:latin typeface="Times New Roman" pitchFamily="18" charset="0"/>
                <a:cs typeface="Times New Roman" pitchFamily="18" charset="0"/>
              </a:rPr>
              <a:t> </a:t>
            </a:r>
            <a:r>
              <a:rPr lang="en-US" sz="1400" b="1" dirty="0" err="1">
                <a:latin typeface="Times New Roman" pitchFamily="18" charset="0"/>
                <a:cs typeface="Times New Roman" pitchFamily="18" charset="0"/>
              </a:rPr>
              <a:t>sách</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là</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chênh</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lệch</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lớn</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hơn</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giữa</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tổng</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số</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thu</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ngân</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sách</a:t>
            </a:r>
            <a:r>
              <a:rPr lang="en-US" sz="1400" dirty="0">
                <a:latin typeface="Times New Roman" pitchFamily="18" charset="0"/>
                <a:cs typeface="Times New Roman" pitchFamily="18" charset="0"/>
              </a:rPr>
              <a:t> so </a:t>
            </a:r>
            <a:r>
              <a:rPr lang="en-US" sz="1400" dirty="0" err="1">
                <a:latin typeface="Times New Roman" pitchFamily="18" charset="0"/>
                <a:cs typeface="Times New Roman" pitchFamily="18" charset="0"/>
              </a:rPr>
              <a:t>với</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tổng</a:t>
            </a:r>
            <a:r>
              <a:rPr lang="en-US" sz="1400" dirty="0">
                <a:latin typeface="Times New Roman" pitchFamily="18" charset="0"/>
                <a:cs typeface="Times New Roman" pitchFamily="18" charset="0"/>
              </a:rPr>
              <a:t> chi </a:t>
            </a:r>
            <a:r>
              <a:rPr lang="en-US" sz="1400" dirty="0" err="1">
                <a:latin typeface="Times New Roman" pitchFamily="18" charset="0"/>
                <a:cs typeface="Times New Roman" pitchFamily="18" charset="0"/>
              </a:rPr>
              <a:t>ngân</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sách</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của</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từng</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cấp</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ngân</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sách</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sau</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khi</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kết</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thúc</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năm</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ngân</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sách</a:t>
            </a:r>
            <a:r>
              <a:rPr lang="en-US" sz="1400" dirty="0" smtClean="0">
                <a:latin typeface="Times New Roman" pitchFamily="18" charset="0"/>
                <a:cs typeface="Times New Roman" pitchFamily="18" charset="0"/>
              </a:rPr>
              <a:t>.</a:t>
            </a:r>
            <a:endParaRPr lang="en-US" sz="1400" dirty="0">
              <a:latin typeface="Times New Roman" pitchFamily="18" charset="0"/>
              <a:cs typeface="Times New Roman" pitchFamily="18" charset="0"/>
            </a:endParaRPr>
          </a:p>
        </p:txBody>
      </p:sp>
      <p:sp>
        <p:nvSpPr>
          <p:cNvPr id="3" name="Title 2"/>
          <p:cNvSpPr>
            <a:spLocks noGrp="1"/>
          </p:cNvSpPr>
          <p:nvPr>
            <p:ph type="title"/>
          </p:nvPr>
        </p:nvSpPr>
        <p:spPr>
          <a:xfrm>
            <a:off x="457200" y="274638"/>
            <a:ext cx="8229600" cy="944562"/>
          </a:xfrm>
        </p:spPr>
        <p:txBody>
          <a:bodyPr>
            <a:normAutofit/>
          </a:bodyPr>
          <a:lstStyle/>
          <a:p>
            <a:r>
              <a:rPr lang="en-US" sz="2000" dirty="0">
                <a:solidFill>
                  <a:srgbClr val="0070C0"/>
                </a:solidFill>
                <a:latin typeface="Times New Roman" pitchFamily="18" charset="0"/>
                <a:cs typeface="Times New Roman" pitchFamily="18" charset="0"/>
              </a:rPr>
              <a:t>1- KHÁI NIỆM CƠ BẢN</a:t>
            </a:r>
            <a:endParaRPr lang="en-US" sz="2000" dirty="0"/>
          </a:p>
        </p:txBody>
      </p:sp>
    </p:spTree>
    <p:extLst>
      <p:ext uri="{BB962C8B-B14F-4D97-AF65-F5344CB8AC3E}">
        <p14:creationId xmlns:p14="http://schemas.microsoft.com/office/powerpoint/2010/main" val="26662514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spcBef>
                <a:spcPts val="600"/>
              </a:spcBef>
              <a:spcAft>
                <a:spcPts val="600"/>
              </a:spcAft>
            </a:pPr>
            <a:r>
              <a:rPr lang="en-US" sz="1400" b="1" dirty="0">
                <a:latin typeface="Times New Roman" pitchFamily="18" charset="0"/>
                <a:cs typeface="Times New Roman" pitchFamily="18" charset="0"/>
              </a:rPr>
              <a:t>- </a:t>
            </a:r>
            <a:r>
              <a:rPr lang="en-US" sz="1400" b="1" dirty="0" err="1">
                <a:latin typeface="Times New Roman" pitchFamily="18" charset="0"/>
                <a:cs typeface="Times New Roman" pitchFamily="18" charset="0"/>
              </a:rPr>
              <a:t>Quỹ</a:t>
            </a:r>
            <a:r>
              <a:rPr lang="en-US" sz="1400" b="1" dirty="0">
                <a:latin typeface="Times New Roman" pitchFamily="18" charset="0"/>
                <a:cs typeface="Times New Roman" pitchFamily="18" charset="0"/>
              </a:rPr>
              <a:t> </a:t>
            </a:r>
            <a:r>
              <a:rPr lang="en-US" sz="1400" b="1" dirty="0" err="1">
                <a:latin typeface="Times New Roman" pitchFamily="18" charset="0"/>
                <a:cs typeface="Times New Roman" pitchFamily="18" charset="0"/>
              </a:rPr>
              <a:t>dự</a:t>
            </a:r>
            <a:r>
              <a:rPr lang="en-US" sz="1400" b="1" dirty="0">
                <a:latin typeface="Times New Roman" pitchFamily="18" charset="0"/>
                <a:cs typeface="Times New Roman" pitchFamily="18" charset="0"/>
              </a:rPr>
              <a:t> </a:t>
            </a:r>
            <a:r>
              <a:rPr lang="en-US" sz="1400" b="1" dirty="0" err="1">
                <a:latin typeface="Times New Roman" pitchFamily="18" charset="0"/>
                <a:cs typeface="Times New Roman" pitchFamily="18" charset="0"/>
              </a:rPr>
              <a:t>trữ</a:t>
            </a:r>
            <a:r>
              <a:rPr lang="en-US" sz="1400" b="1" dirty="0">
                <a:latin typeface="Times New Roman" pitchFamily="18" charset="0"/>
                <a:cs typeface="Times New Roman" pitchFamily="18" charset="0"/>
              </a:rPr>
              <a:t> </a:t>
            </a:r>
            <a:r>
              <a:rPr lang="en-US" sz="1400" b="1" dirty="0" err="1">
                <a:latin typeface="Times New Roman" pitchFamily="18" charset="0"/>
                <a:cs typeface="Times New Roman" pitchFamily="18" charset="0"/>
              </a:rPr>
              <a:t>tài</a:t>
            </a:r>
            <a:r>
              <a:rPr lang="en-US" sz="1400" b="1" dirty="0">
                <a:latin typeface="Times New Roman" pitchFamily="18" charset="0"/>
                <a:cs typeface="Times New Roman" pitchFamily="18" charset="0"/>
              </a:rPr>
              <a:t> </a:t>
            </a:r>
            <a:r>
              <a:rPr lang="en-US" sz="1400" b="1" dirty="0" err="1">
                <a:latin typeface="Times New Roman" pitchFamily="18" charset="0"/>
                <a:cs typeface="Times New Roman" pitchFamily="18" charset="0"/>
              </a:rPr>
              <a:t>chính</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là</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quỹ</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của</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Nhà</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nước</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hình</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thành</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từ</a:t>
            </a:r>
            <a:r>
              <a:rPr lang="en-US" sz="1400" dirty="0">
                <a:latin typeface="Times New Roman" pitchFamily="18" charset="0"/>
                <a:cs typeface="Times New Roman" pitchFamily="18" charset="0"/>
              </a:rPr>
              <a:t> NSNN </a:t>
            </a:r>
            <a:r>
              <a:rPr lang="en-US" sz="1400" dirty="0" err="1">
                <a:latin typeface="Times New Roman" pitchFamily="18" charset="0"/>
                <a:cs typeface="Times New Roman" pitchFamily="18" charset="0"/>
              </a:rPr>
              <a:t>và</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các</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nguồn</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tài</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chính</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khác</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theo</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quy</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định</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của</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pháp</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luật</a:t>
            </a:r>
            <a:r>
              <a:rPr lang="en-US" sz="1400" dirty="0">
                <a:latin typeface="Times New Roman" pitchFamily="18" charset="0"/>
                <a:cs typeface="Times New Roman" pitchFamily="18" charset="0"/>
              </a:rPr>
              <a:t>.</a:t>
            </a:r>
          </a:p>
          <a:p>
            <a:pPr>
              <a:spcBef>
                <a:spcPts val="600"/>
              </a:spcBef>
              <a:spcAft>
                <a:spcPts val="600"/>
              </a:spcAft>
            </a:pPr>
            <a:r>
              <a:rPr lang="en-US" sz="1400" b="1" dirty="0">
                <a:latin typeface="Times New Roman" pitchFamily="18" charset="0"/>
                <a:cs typeface="Times New Roman" pitchFamily="18" charset="0"/>
              </a:rPr>
              <a:t>- </a:t>
            </a:r>
            <a:r>
              <a:rPr lang="en-US" sz="1400" b="1" dirty="0" err="1">
                <a:latin typeface="Times New Roman" pitchFamily="18" charset="0"/>
                <a:cs typeface="Times New Roman" pitchFamily="18" charset="0"/>
              </a:rPr>
              <a:t>Dự</a:t>
            </a:r>
            <a:r>
              <a:rPr lang="en-US" sz="1400" b="1" dirty="0">
                <a:latin typeface="Times New Roman" pitchFamily="18" charset="0"/>
                <a:cs typeface="Times New Roman" pitchFamily="18" charset="0"/>
              </a:rPr>
              <a:t> </a:t>
            </a:r>
            <a:r>
              <a:rPr lang="en-US" sz="1400" b="1" dirty="0" err="1">
                <a:latin typeface="Times New Roman" pitchFamily="18" charset="0"/>
                <a:cs typeface="Times New Roman" pitchFamily="18" charset="0"/>
              </a:rPr>
              <a:t>phòng</a:t>
            </a:r>
            <a:r>
              <a:rPr lang="en-US" sz="1400" b="1" dirty="0">
                <a:latin typeface="Times New Roman" pitchFamily="18" charset="0"/>
                <a:cs typeface="Times New Roman" pitchFamily="18" charset="0"/>
              </a:rPr>
              <a:t> NSNN</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là</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một</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khoản</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mục</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trong</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dự</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toán</a:t>
            </a:r>
            <a:r>
              <a:rPr lang="en-US" sz="1400" dirty="0">
                <a:latin typeface="Times New Roman" pitchFamily="18" charset="0"/>
                <a:cs typeface="Times New Roman" pitchFamily="18" charset="0"/>
              </a:rPr>
              <a:t> chi </a:t>
            </a:r>
            <a:r>
              <a:rPr lang="en-US" sz="1400" dirty="0" err="1">
                <a:latin typeface="Times New Roman" pitchFamily="18" charset="0"/>
                <a:cs typeface="Times New Roman" pitchFamily="18" charset="0"/>
              </a:rPr>
              <a:t>ngân</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sách</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chưa</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phân</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bổ</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đã</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được</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cơ</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quan</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có</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thẩm</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quyền</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quyết</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định</a:t>
            </a:r>
            <a:r>
              <a:rPr lang="en-US" sz="1400" dirty="0">
                <a:latin typeface="Times New Roman" pitchFamily="18" charset="0"/>
                <a:cs typeface="Times New Roman" pitchFamily="18" charset="0"/>
              </a:rPr>
              <a:t> ở </a:t>
            </a:r>
            <a:r>
              <a:rPr lang="en-US" sz="1400" dirty="0" err="1">
                <a:latin typeface="Times New Roman" pitchFamily="18" charset="0"/>
                <a:cs typeface="Times New Roman" pitchFamily="18" charset="0"/>
              </a:rPr>
              <a:t>từng</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cấp</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ngân</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sách</a:t>
            </a:r>
            <a:r>
              <a:rPr lang="en-US" sz="1400" dirty="0">
                <a:latin typeface="Times New Roman" pitchFamily="18" charset="0"/>
                <a:cs typeface="Times New Roman" pitchFamily="18" charset="0"/>
              </a:rPr>
              <a:t>.</a:t>
            </a:r>
          </a:p>
          <a:p>
            <a:pPr>
              <a:spcBef>
                <a:spcPts val="600"/>
              </a:spcBef>
              <a:spcAft>
                <a:spcPts val="600"/>
              </a:spcAft>
            </a:pPr>
            <a:r>
              <a:rPr lang="en-US" sz="1400" b="1" dirty="0">
                <a:latin typeface="Times New Roman" pitchFamily="18" charset="0"/>
                <a:cs typeface="Times New Roman" pitchFamily="18" charset="0"/>
              </a:rPr>
              <a:t>- </a:t>
            </a:r>
            <a:r>
              <a:rPr lang="en-US" sz="1400" b="1" dirty="0" err="1">
                <a:latin typeface="Times New Roman" pitchFamily="18" charset="0"/>
                <a:cs typeface="Times New Roman" pitchFamily="18" charset="0"/>
              </a:rPr>
              <a:t>Thời</a:t>
            </a:r>
            <a:r>
              <a:rPr lang="en-US" sz="1400" b="1" dirty="0">
                <a:latin typeface="Times New Roman" pitchFamily="18" charset="0"/>
                <a:cs typeface="Times New Roman" pitchFamily="18" charset="0"/>
              </a:rPr>
              <a:t> </a:t>
            </a:r>
            <a:r>
              <a:rPr lang="en-US" sz="1400" b="1" dirty="0" err="1">
                <a:latin typeface="Times New Roman" pitchFamily="18" charset="0"/>
                <a:cs typeface="Times New Roman" pitchFamily="18" charset="0"/>
              </a:rPr>
              <a:t>kỳ</a:t>
            </a:r>
            <a:r>
              <a:rPr lang="en-US" sz="1400" b="1" dirty="0">
                <a:latin typeface="Times New Roman" pitchFamily="18" charset="0"/>
                <a:cs typeface="Times New Roman" pitchFamily="18" charset="0"/>
              </a:rPr>
              <a:t> </a:t>
            </a:r>
            <a:r>
              <a:rPr lang="en-US" sz="1400" b="1" dirty="0" err="1">
                <a:latin typeface="Times New Roman" pitchFamily="18" charset="0"/>
                <a:cs typeface="Times New Roman" pitchFamily="18" charset="0"/>
              </a:rPr>
              <a:t>ổn</a:t>
            </a:r>
            <a:r>
              <a:rPr lang="en-US" sz="1400" b="1" dirty="0">
                <a:latin typeface="Times New Roman" pitchFamily="18" charset="0"/>
                <a:cs typeface="Times New Roman" pitchFamily="18" charset="0"/>
              </a:rPr>
              <a:t> </a:t>
            </a:r>
            <a:r>
              <a:rPr lang="en-US" sz="1400" b="1" dirty="0" err="1">
                <a:latin typeface="Times New Roman" pitchFamily="18" charset="0"/>
                <a:cs typeface="Times New Roman" pitchFamily="18" charset="0"/>
              </a:rPr>
              <a:t>đinh</a:t>
            </a:r>
            <a:r>
              <a:rPr lang="en-US" sz="1400" b="1" dirty="0">
                <a:latin typeface="Times New Roman" pitchFamily="18" charset="0"/>
                <a:cs typeface="Times New Roman" pitchFamily="18" charset="0"/>
              </a:rPr>
              <a:t> </a:t>
            </a:r>
            <a:r>
              <a:rPr lang="en-US" sz="1400" b="1" dirty="0" err="1">
                <a:latin typeface="Times New Roman" pitchFamily="18" charset="0"/>
                <a:cs typeface="Times New Roman" pitchFamily="18" charset="0"/>
              </a:rPr>
              <a:t>ngân</a:t>
            </a:r>
            <a:r>
              <a:rPr lang="en-US" sz="1400" b="1" dirty="0">
                <a:latin typeface="Times New Roman" pitchFamily="18" charset="0"/>
                <a:cs typeface="Times New Roman" pitchFamily="18" charset="0"/>
              </a:rPr>
              <a:t> </a:t>
            </a:r>
            <a:r>
              <a:rPr lang="en-US" sz="1400" b="1" dirty="0" err="1">
                <a:latin typeface="Times New Roman" pitchFamily="18" charset="0"/>
                <a:cs typeface="Times New Roman" pitchFamily="18" charset="0"/>
              </a:rPr>
              <a:t>sách</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là</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thời</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kỳ</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ổn</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định</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tỷ</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lệ</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phần</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trăm</a:t>
            </a:r>
            <a:r>
              <a:rPr lang="en-US" sz="1400" dirty="0">
                <a:latin typeface="Times New Roman" pitchFamily="18" charset="0"/>
                <a:cs typeface="Times New Roman" pitchFamily="18" charset="0"/>
              </a:rPr>
              <a:t> (%) </a:t>
            </a:r>
            <a:r>
              <a:rPr lang="en-US" sz="1400" dirty="0" err="1">
                <a:latin typeface="Times New Roman" pitchFamily="18" charset="0"/>
                <a:cs typeface="Times New Roman" pitchFamily="18" charset="0"/>
              </a:rPr>
              <a:t>phân</a:t>
            </a:r>
            <a:r>
              <a:rPr lang="en-US" sz="1400" dirty="0">
                <a:latin typeface="Times New Roman" pitchFamily="18" charset="0"/>
                <a:cs typeface="Times New Roman" pitchFamily="18" charset="0"/>
              </a:rPr>
              <a:t> chia </a:t>
            </a:r>
            <a:r>
              <a:rPr lang="en-US" sz="1400" dirty="0" err="1">
                <a:latin typeface="Times New Roman" pitchFamily="18" charset="0"/>
                <a:cs typeface="Times New Roman" pitchFamily="18" charset="0"/>
              </a:rPr>
              <a:t>các</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khoản</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thu</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giữa</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các</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cấp</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ngân</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sách</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và</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số</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bổ</a:t>
            </a:r>
            <a:r>
              <a:rPr lang="en-US" sz="1400" dirty="0">
                <a:latin typeface="Times New Roman" pitchFamily="18" charset="0"/>
                <a:cs typeface="Times New Roman" pitchFamily="18" charset="0"/>
              </a:rPr>
              <a:t> sung </a:t>
            </a:r>
            <a:r>
              <a:rPr lang="en-US" sz="1400" dirty="0" err="1">
                <a:latin typeface="Times New Roman" pitchFamily="18" charset="0"/>
                <a:cs typeface="Times New Roman" pitchFamily="18" charset="0"/>
              </a:rPr>
              <a:t>cân</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đối</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từ</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ngân</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sách</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cấp</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trên</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cho</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ngân</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sách</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cấp</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dưới</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trong</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thời</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gian</a:t>
            </a:r>
            <a:r>
              <a:rPr lang="en-US" sz="1400" dirty="0">
                <a:latin typeface="Times New Roman" pitchFamily="18" charset="0"/>
                <a:cs typeface="Times New Roman" pitchFamily="18" charset="0"/>
              </a:rPr>
              <a:t> 05 </a:t>
            </a:r>
            <a:r>
              <a:rPr lang="en-US" sz="1400" dirty="0" err="1">
                <a:latin typeface="Times New Roman" pitchFamily="18" charset="0"/>
                <a:cs typeface="Times New Roman" pitchFamily="18" charset="0"/>
              </a:rPr>
              <a:t>năm</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trùng</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với</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kỳ</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kế</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hoạch</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phát</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triển</a:t>
            </a:r>
            <a:r>
              <a:rPr lang="en-US" sz="1400" dirty="0">
                <a:latin typeface="Times New Roman" pitchFamily="18" charset="0"/>
                <a:cs typeface="Times New Roman" pitchFamily="18" charset="0"/>
              </a:rPr>
              <a:t> KT-XH 05 </a:t>
            </a:r>
            <a:r>
              <a:rPr lang="en-US" sz="1400" dirty="0" err="1">
                <a:latin typeface="Times New Roman" pitchFamily="18" charset="0"/>
                <a:cs typeface="Times New Roman" pitchFamily="18" charset="0"/>
              </a:rPr>
              <a:t>năm</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hoặc</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theo</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quyết</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định</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của</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Quốc</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hội</a:t>
            </a:r>
            <a:r>
              <a:rPr lang="en-US" sz="1400" dirty="0">
                <a:latin typeface="Times New Roman" pitchFamily="18" charset="0"/>
                <a:cs typeface="Times New Roman" pitchFamily="18" charset="0"/>
              </a:rPr>
              <a:t>.</a:t>
            </a:r>
          </a:p>
          <a:p>
            <a:pPr>
              <a:spcBef>
                <a:spcPts val="600"/>
              </a:spcBef>
              <a:spcAft>
                <a:spcPts val="600"/>
              </a:spcAft>
            </a:pPr>
            <a:r>
              <a:rPr lang="en-US" sz="1400" b="1" dirty="0">
                <a:latin typeface="Times New Roman" pitchFamily="18" charset="0"/>
                <a:cs typeface="Times New Roman" pitchFamily="18" charset="0"/>
              </a:rPr>
              <a:t>- </a:t>
            </a:r>
            <a:r>
              <a:rPr lang="vi-VN" sz="1400" b="1" dirty="0">
                <a:latin typeface="Times New Roman" pitchFamily="18" charset="0"/>
                <a:cs typeface="Times New Roman" pitchFamily="18" charset="0"/>
              </a:rPr>
              <a:t>Tỷ lệ phần trăm (%) phân chia các khoản thu giữa các cấp ngân sách</a:t>
            </a:r>
            <a:r>
              <a:rPr lang="vi-VN" sz="1400" dirty="0">
                <a:latin typeface="Times New Roman" pitchFamily="18" charset="0"/>
                <a:cs typeface="Times New Roman" pitchFamily="18" charset="0"/>
              </a:rPr>
              <a:t> là tỷ lệ phần trăm (%) mà từng cấp ngân sách được hưởng trên tổng số các khoản thu phân chia giữa các cấp ngân sách.</a:t>
            </a:r>
            <a:endParaRPr lang="en-US" sz="1400" dirty="0">
              <a:latin typeface="Times New Roman" pitchFamily="18" charset="0"/>
              <a:cs typeface="Times New Roman" pitchFamily="18" charset="0"/>
            </a:endParaRPr>
          </a:p>
          <a:p>
            <a:pPr>
              <a:spcBef>
                <a:spcPts val="600"/>
              </a:spcBef>
              <a:spcAft>
                <a:spcPts val="600"/>
              </a:spcAft>
            </a:pPr>
            <a:r>
              <a:rPr lang="en-US" sz="1400" b="1" dirty="0">
                <a:latin typeface="Times New Roman" pitchFamily="18" charset="0"/>
                <a:cs typeface="Times New Roman" pitchFamily="18" charset="0"/>
              </a:rPr>
              <a:t>- </a:t>
            </a:r>
            <a:r>
              <a:rPr lang="vi-VN" sz="1400" b="1" dirty="0">
                <a:latin typeface="Times New Roman" pitchFamily="18" charset="0"/>
                <a:cs typeface="Times New Roman" pitchFamily="18" charset="0"/>
              </a:rPr>
              <a:t>Số bổ sung cân đối ngân sách</a:t>
            </a:r>
            <a:r>
              <a:rPr lang="en-US" sz="1400" dirty="0">
                <a:latin typeface="Times New Roman" pitchFamily="18" charset="0"/>
                <a:cs typeface="Times New Roman" pitchFamily="18" charset="0"/>
              </a:rPr>
              <a:t>:</a:t>
            </a:r>
            <a:r>
              <a:rPr lang="vi-VN" sz="1400" dirty="0">
                <a:latin typeface="Times New Roman" pitchFamily="18" charset="0"/>
                <a:cs typeface="Times New Roman" pitchFamily="18" charset="0"/>
              </a:rPr>
              <a:t> là khoản ngân sách cấp trên bổ sung cho ngân sách cấp dưới nhằm bảo đảm cho chính quyền cấp dưới cân đối ngân sách cấp mình để thực hiện nhiệm vụ được giao.</a:t>
            </a:r>
            <a:endParaRPr lang="en-US" sz="1400" dirty="0">
              <a:latin typeface="Times New Roman" pitchFamily="18" charset="0"/>
              <a:cs typeface="Times New Roman" pitchFamily="18" charset="0"/>
            </a:endParaRPr>
          </a:p>
          <a:p>
            <a:pPr>
              <a:spcBef>
                <a:spcPts val="600"/>
              </a:spcBef>
              <a:spcAft>
                <a:spcPts val="600"/>
              </a:spcAft>
            </a:pPr>
            <a:r>
              <a:rPr lang="en-US" sz="1400" dirty="0">
                <a:latin typeface="Times New Roman" pitchFamily="18" charset="0"/>
                <a:cs typeface="Times New Roman" pitchFamily="18" charset="0"/>
              </a:rPr>
              <a:t>- </a:t>
            </a:r>
            <a:r>
              <a:rPr lang="vi-VN" sz="1400" b="1" dirty="0">
                <a:latin typeface="Times New Roman" pitchFamily="18" charset="0"/>
                <a:cs typeface="Times New Roman" pitchFamily="18" charset="0"/>
              </a:rPr>
              <a:t>Số bổ sung có mục tiêu</a:t>
            </a:r>
            <a:r>
              <a:rPr lang="en-US" sz="1400" b="1" dirty="0">
                <a:latin typeface="Times New Roman" pitchFamily="18" charset="0"/>
                <a:cs typeface="Times New Roman" pitchFamily="18" charset="0"/>
              </a:rPr>
              <a:t>:</a:t>
            </a:r>
            <a:r>
              <a:rPr lang="vi-VN" sz="1400" dirty="0">
                <a:latin typeface="Times New Roman" pitchFamily="18" charset="0"/>
                <a:cs typeface="Times New Roman" pitchFamily="18" charset="0"/>
              </a:rPr>
              <a:t>là khoản ngân sách cấp trên bổ sung cho cấp dưới để hỗ trợ thực hiện </a:t>
            </a:r>
            <a:r>
              <a:rPr lang="vi-VN" sz="1400" b="1" dirty="0">
                <a:latin typeface="Times New Roman" pitchFamily="18" charset="0"/>
                <a:cs typeface="Times New Roman" pitchFamily="18" charset="0"/>
              </a:rPr>
              <a:t>các</a:t>
            </a:r>
            <a:r>
              <a:rPr lang="vi-VN" sz="1400" dirty="0">
                <a:latin typeface="Times New Roman" pitchFamily="18" charset="0"/>
                <a:cs typeface="Times New Roman" pitchFamily="18" charset="0"/>
              </a:rPr>
              <a:t> chương trình, dự án, nhiệm vụ cụ thể</a:t>
            </a:r>
            <a:endParaRPr lang="en-US" sz="1400" dirty="0">
              <a:latin typeface="Times New Roman" pitchFamily="18" charset="0"/>
              <a:cs typeface="Times New Roman" pitchFamily="18" charset="0"/>
            </a:endParaRPr>
          </a:p>
          <a:p>
            <a:pPr>
              <a:spcBef>
                <a:spcPts val="600"/>
              </a:spcBef>
              <a:spcAft>
                <a:spcPts val="600"/>
              </a:spcAft>
            </a:pPr>
            <a:endParaRPr lang="en-US" sz="1400" dirty="0">
              <a:latin typeface="Times New Roman" pitchFamily="18" charset="0"/>
              <a:cs typeface="Times New Roman" pitchFamily="18" charset="0"/>
            </a:endParaRPr>
          </a:p>
        </p:txBody>
      </p:sp>
      <p:sp>
        <p:nvSpPr>
          <p:cNvPr id="3" name="Title 2"/>
          <p:cNvSpPr>
            <a:spLocks noGrp="1"/>
          </p:cNvSpPr>
          <p:nvPr>
            <p:ph type="title"/>
          </p:nvPr>
        </p:nvSpPr>
        <p:spPr/>
        <p:txBody>
          <a:bodyPr>
            <a:normAutofit/>
          </a:bodyPr>
          <a:lstStyle/>
          <a:p>
            <a:r>
              <a:rPr lang="en-US" sz="2000" dirty="0">
                <a:solidFill>
                  <a:srgbClr val="0070C0"/>
                </a:solidFill>
                <a:latin typeface="Times New Roman" pitchFamily="18" charset="0"/>
                <a:cs typeface="Times New Roman" pitchFamily="18" charset="0"/>
              </a:rPr>
              <a:t>1- KHÁI NIỆM CƠ BẢN</a:t>
            </a:r>
            <a:endParaRPr lang="en-US" sz="2000" dirty="0"/>
          </a:p>
        </p:txBody>
      </p:sp>
    </p:spTree>
    <p:extLst>
      <p:ext uri="{BB962C8B-B14F-4D97-AF65-F5344CB8AC3E}">
        <p14:creationId xmlns:p14="http://schemas.microsoft.com/office/powerpoint/2010/main" val="15622632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2948811903"/>
              </p:ext>
            </p:extLst>
          </p:nvPr>
        </p:nvGraphicFramePr>
        <p:xfrm>
          <a:off x="1143000" y="1447803"/>
          <a:ext cx="6934199" cy="4694231"/>
        </p:xfrm>
        <a:graphic>
          <a:graphicData uri="http://schemas.openxmlformats.org/drawingml/2006/table">
            <a:tbl>
              <a:tblPr firstRow="1" firstCol="1" lastRow="1" lastCol="1" bandRow="1" bandCol="1">
                <a:tableStyleId>{5C22544A-7EE6-4342-B048-85BDC9FD1C3A}</a:tableStyleId>
              </a:tblPr>
              <a:tblGrid>
                <a:gridCol w="449172"/>
                <a:gridCol w="4984759"/>
                <a:gridCol w="738269"/>
                <a:gridCol w="761999"/>
              </a:tblGrid>
              <a:tr h="512996">
                <a:tc>
                  <a:txBody>
                    <a:bodyPr/>
                    <a:lstStyle/>
                    <a:p>
                      <a:pPr marL="0" marR="0" indent="0" algn="ctr">
                        <a:lnSpc>
                          <a:spcPct val="115000"/>
                        </a:lnSpc>
                        <a:spcBef>
                          <a:spcPts val="200"/>
                        </a:spcBef>
                        <a:spcAft>
                          <a:spcPts val="200"/>
                        </a:spcAft>
                      </a:pPr>
                      <a:r>
                        <a:rPr lang="en-US" sz="1200" dirty="0">
                          <a:solidFill>
                            <a:schemeClr val="tx1"/>
                          </a:solidFill>
                          <a:effectLst/>
                          <a:latin typeface="Times New Roman" pitchFamily="18" charset="0"/>
                          <a:cs typeface="Times New Roman" pitchFamily="18" charset="0"/>
                        </a:rPr>
                        <a:t>STT</a:t>
                      </a:r>
                      <a:endParaRPr lang="en-US" sz="1200" dirty="0">
                        <a:solidFill>
                          <a:schemeClr val="tx1"/>
                        </a:solidFill>
                        <a:effectLst/>
                        <a:latin typeface="Times New Roman" pitchFamily="18" charset="0"/>
                        <a:ea typeface="Times New Roman"/>
                        <a:cs typeface="Times New Roman" pitchFamily="18" charset="0"/>
                      </a:endParaRPr>
                    </a:p>
                  </a:txBody>
                  <a:tcPr marL="68580" marR="68580" marT="0" marB="0" anchor="ctr"/>
                </a:tc>
                <a:tc>
                  <a:txBody>
                    <a:bodyPr/>
                    <a:lstStyle/>
                    <a:p>
                      <a:pPr marL="0" marR="0" indent="0" algn="ctr">
                        <a:lnSpc>
                          <a:spcPct val="115000"/>
                        </a:lnSpc>
                        <a:spcBef>
                          <a:spcPts val="200"/>
                        </a:spcBef>
                        <a:spcAft>
                          <a:spcPts val="200"/>
                        </a:spcAft>
                      </a:pPr>
                      <a:r>
                        <a:rPr lang="en-US" sz="1400" dirty="0" err="1">
                          <a:solidFill>
                            <a:schemeClr val="tx1"/>
                          </a:solidFill>
                          <a:effectLst/>
                          <a:latin typeface="Times New Roman" pitchFamily="18" charset="0"/>
                          <a:cs typeface="Times New Roman" pitchFamily="18" charset="0"/>
                        </a:rPr>
                        <a:t>Chỉ</a:t>
                      </a:r>
                      <a:r>
                        <a:rPr lang="en-US" sz="1400" dirty="0">
                          <a:solidFill>
                            <a:schemeClr val="tx1"/>
                          </a:solidFill>
                          <a:effectLst/>
                          <a:latin typeface="Times New Roman" pitchFamily="18" charset="0"/>
                          <a:cs typeface="Times New Roman" pitchFamily="18" charset="0"/>
                        </a:rPr>
                        <a:t> </a:t>
                      </a:r>
                      <a:r>
                        <a:rPr lang="en-US" sz="1400" dirty="0" err="1">
                          <a:solidFill>
                            <a:schemeClr val="tx1"/>
                          </a:solidFill>
                          <a:effectLst/>
                          <a:latin typeface="Times New Roman" pitchFamily="18" charset="0"/>
                          <a:cs typeface="Times New Roman" pitchFamily="18" charset="0"/>
                        </a:rPr>
                        <a:t>tiêu</a:t>
                      </a:r>
                      <a:endParaRPr lang="en-US" sz="1400" dirty="0">
                        <a:solidFill>
                          <a:schemeClr val="tx1"/>
                        </a:solidFill>
                        <a:effectLst/>
                        <a:latin typeface="Times New Roman" pitchFamily="18" charset="0"/>
                        <a:ea typeface="Times New Roman"/>
                        <a:cs typeface="Times New Roman" pitchFamily="18" charset="0"/>
                      </a:endParaRPr>
                    </a:p>
                  </a:txBody>
                  <a:tcPr marL="68580" marR="68580" marT="0" marB="0" anchor="ctr"/>
                </a:tc>
                <a:tc>
                  <a:txBody>
                    <a:bodyPr/>
                    <a:lstStyle/>
                    <a:p>
                      <a:pPr marL="0" marR="0" indent="10160" algn="ctr">
                        <a:lnSpc>
                          <a:spcPct val="115000"/>
                        </a:lnSpc>
                        <a:spcBef>
                          <a:spcPts val="200"/>
                        </a:spcBef>
                        <a:spcAft>
                          <a:spcPts val="200"/>
                        </a:spcAft>
                      </a:pPr>
                      <a:r>
                        <a:rPr lang="it-IT" sz="1200">
                          <a:solidFill>
                            <a:schemeClr val="tx1"/>
                          </a:solidFill>
                          <a:effectLst/>
                          <a:latin typeface="Times New Roman" pitchFamily="18" charset="0"/>
                          <a:cs typeface="Times New Roman" pitchFamily="18" charset="0"/>
                        </a:rPr>
                        <a:t>ĐVT</a:t>
                      </a:r>
                      <a:endParaRPr lang="en-US" sz="1200">
                        <a:solidFill>
                          <a:schemeClr val="tx1"/>
                        </a:solidFill>
                        <a:effectLst/>
                        <a:latin typeface="Times New Roman" pitchFamily="18" charset="0"/>
                        <a:ea typeface="Times New Roman"/>
                        <a:cs typeface="Times New Roman" pitchFamily="18" charset="0"/>
                      </a:endParaRPr>
                    </a:p>
                  </a:txBody>
                  <a:tcPr marL="68580" marR="68580" marT="0" marB="0" anchor="ctr"/>
                </a:tc>
                <a:tc>
                  <a:txBody>
                    <a:bodyPr/>
                    <a:lstStyle/>
                    <a:p>
                      <a:pPr algn="ctr"/>
                      <a:r>
                        <a:rPr lang="en-US" sz="1200" dirty="0" smtClean="0">
                          <a:solidFill>
                            <a:schemeClr val="tx1"/>
                          </a:solidFill>
                          <a:latin typeface="Times New Roman" pitchFamily="18" charset="0"/>
                          <a:cs typeface="Times New Roman" pitchFamily="18" charset="0"/>
                        </a:rPr>
                        <a:t>KH 2024</a:t>
                      </a:r>
                      <a:endParaRPr lang="en-US" sz="1200" dirty="0">
                        <a:solidFill>
                          <a:schemeClr val="tx1"/>
                        </a:solidFill>
                        <a:latin typeface="Times New Roman" pitchFamily="18" charset="0"/>
                        <a:cs typeface="Times New Roman" pitchFamily="18" charset="0"/>
                      </a:endParaRPr>
                    </a:p>
                  </a:txBody>
                  <a:tcPr marL="68580" marR="68580" marT="0" marB="0" anchor="ctr"/>
                </a:tc>
              </a:tr>
              <a:tr h="325201">
                <a:tc>
                  <a:txBody>
                    <a:bodyPr/>
                    <a:lstStyle/>
                    <a:p>
                      <a:pPr marL="0" marR="0" indent="0" algn="ctr">
                        <a:lnSpc>
                          <a:spcPct val="115000"/>
                        </a:lnSpc>
                        <a:spcBef>
                          <a:spcPts val="200"/>
                        </a:spcBef>
                        <a:spcAft>
                          <a:spcPts val="200"/>
                        </a:spcAft>
                      </a:pPr>
                      <a:r>
                        <a:rPr lang="en-US" sz="1400" dirty="0">
                          <a:solidFill>
                            <a:schemeClr val="tx1"/>
                          </a:solidFill>
                          <a:effectLst/>
                          <a:latin typeface="Times New Roman" pitchFamily="18" charset="0"/>
                          <a:cs typeface="Times New Roman" pitchFamily="18" charset="0"/>
                        </a:rPr>
                        <a:t>I</a:t>
                      </a:r>
                      <a:endParaRPr lang="en-US" sz="1400" dirty="0">
                        <a:solidFill>
                          <a:schemeClr val="tx1"/>
                        </a:solidFill>
                        <a:effectLst/>
                        <a:latin typeface="Times New Roman" pitchFamily="18" charset="0"/>
                        <a:ea typeface="Times New Roman"/>
                        <a:cs typeface="Times New Roman" pitchFamily="18" charset="0"/>
                      </a:endParaRPr>
                    </a:p>
                  </a:txBody>
                  <a:tcPr marL="68580" marR="68580" marT="0" marB="0" anchor="ctr"/>
                </a:tc>
                <a:tc>
                  <a:txBody>
                    <a:bodyPr/>
                    <a:lstStyle/>
                    <a:p>
                      <a:pPr marL="0" marR="0" indent="0" algn="just">
                        <a:lnSpc>
                          <a:spcPct val="115000"/>
                        </a:lnSpc>
                        <a:spcBef>
                          <a:spcPts val="200"/>
                        </a:spcBef>
                        <a:spcAft>
                          <a:spcPts val="200"/>
                        </a:spcAft>
                      </a:pPr>
                      <a:r>
                        <a:rPr kumimoji="0" lang="vi-VN" sz="1400" b="1" kern="1200" dirty="0">
                          <a:solidFill>
                            <a:schemeClr val="tx1"/>
                          </a:solidFill>
                          <a:effectLst/>
                          <a:latin typeface="Times New Roman" pitchFamily="18" charset="0"/>
                          <a:ea typeface="+mn-ea"/>
                          <a:cs typeface="Times New Roman" pitchFamily="18" charset="0"/>
                        </a:rPr>
                        <a:t>Các chỉ tiêu về kinh tế</a:t>
                      </a:r>
                      <a:endParaRPr kumimoji="0" lang="en-US" sz="1400" b="1" kern="1200" dirty="0">
                        <a:solidFill>
                          <a:schemeClr val="tx1"/>
                        </a:solidFill>
                        <a:effectLst/>
                        <a:latin typeface="Times New Roman" pitchFamily="18" charset="0"/>
                        <a:ea typeface="+mn-ea"/>
                        <a:cs typeface="Times New Roman" pitchFamily="18" charset="0"/>
                      </a:endParaRPr>
                    </a:p>
                  </a:txBody>
                  <a:tcPr marL="68580" marR="68580" marT="0" marB="0" anchor="ctr"/>
                </a:tc>
                <a:tc>
                  <a:txBody>
                    <a:bodyPr/>
                    <a:lstStyle/>
                    <a:p>
                      <a:pPr marL="0" marR="0" indent="10160" algn="just">
                        <a:lnSpc>
                          <a:spcPct val="115000"/>
                        </a:lnSpc>
                        <a:spcBef>
                          <a:spcPts val="200"/>
                        </a:spcBef>
                        <a:spcAft>
                          <a:spcPts val="200"/>
                        </a:spcAft>
                      </a:pPr>
                      <a:r>
                        <a:rPr kumimoji="0" lang="it-IT" sz="1400" kern="1200">
                          <a:solidFill>
                            <a:schemeClr val="tx1"/>
                          </a:solidFill>
                          <a:effectLst/>
                          <a:latin typeface="Times New Roman" pitchFamily="18" charset="0"/>
                          <a:ea typeface="+mn-ea"/>
                          <a:cs typeface="Times New Roman" pitchFamily="18" charset="0"/>
                        </a:rPr>
                        <a:t> </a:t>
                      </a:r>
                      <a:endParaRPr kumimoji="0" lang="en-US" sz="1400" kern="1200">
                        <a:solidFill>
                          <a:schemeClr val="tx1"/>
                        </a:solidFill>
                        <a:effectLst/>
                        <a:latin typeface="Times New Roman" pitchFamily="18" charset="0"/>
                        <a:ea typeface="+mn-ea"/>
                        <a:cs typeface="Times New Roman" pitchFamily="18" charset="0"/>
                      </a:endParaRPr>
                    </a:p>
                  </a:txBody>
                  <a:tcPr marL="68580" marR="68580" marT="0" marB="0" anchor="ctr"/>
                </a:tc>
                <a:tc>
                  <a:txBody>
                    <a:bodyPr/>
                    <a:lstStyle/>
                    <a:p>
                      <a:pPr marL="0" marR="0" indent="10160" algn="just">
                        <a:lnSpc>
                          <a:spcPct val="115000"/>
                        </a:lnSpc>
                        <a:spcBef>
                          <a:spcPts val="200"/>
                        </a:spcBef>
                        <a:spcAft>
                          <a:spcPts val="200"/>
                        </a:spcAft>
                      </a:pPr>
                      <a:r>
                        <a:rPr kumimoji="0" lang="vi-VN" sz="1400" kern="1200">
                          <a:solidFill>
                            <a:schemeClr val="tx1"/>
                          </a:solidFill>
                          <a:effectLst/>
                          <a:latin typeface="Times New Roman" pitchFamily="18" charset="0"/>
                          <a:ea typeface="+mn-ea"/>
                          <a:cs typeface="Times New Roman" pitchFamily="18" charset="0"/>
                        </a:rPr>
                        <a:t> </a:t>
                      </a:r>
                      <a:endParaRPr kumimoji="0" lang="en-US" sz="1400" kern="1200">
                        <a:solidFill>
                          <a:schemeClr val="tx1"/>
                        </a:solidFill>
                        <a:effectLst/>
                        <a:latin typeface="Times New Roman" pitchFamily="18" charset="0"/>
                        <a:ea typeface="+mn-ea"/>
                        <a:cs typeface="Times New Roman" pitchFamily="18" charset="0"/>
                      </a:endParaRPr>
                    </a:p>
                  </a:txBody>
                  <a:tcPr marL="68580" marR="68580" marT="0" marB="0" anchor="ctr"/>
                </a:tc>
              </a:tr>
              <a:tr h="381000">
                <a:tc>
                  <a:txBody>
                    <a:bodyPr/>
                    <a:lstStyle/>
                    <a:p>
                      <a:pPr marL="0" marR="0" indent="0" algn="ctr">
                        <a:lnSpc>
                          <a:spcPct val="115000"/>
                        </a:lnSpc>
                        <a:spcBef>
                          <a:spcPts val="200"/>
                        </a:spcBef>
                        <a:spcAft>
                          <a:spcPts val="200"/>
                        </a:spcAft>
                      </a:pPr>
                      <a:r>
                        <a:rPr lang="en-US" sz="1400" b="0" dirty="0">
                          <a:solidFill>
                            <a:schemeClr val="tx1"/>
                          </a:solidFill>
                          <a:effectLst/>
                          <a:latin typeface="Times New Roman" pitchFamily="18" charset="0"/>
                          <a:cs typeface="Times New Roman" pitchFamily="18" charset="0"/>
                        </a:rPr>
                        <a:t>1</a:t>
                      </a:r>
                      <a:endParaRPr lang="en-US" sz="1400" b="0" dirty="0">
                        <a:solidFill>
                          <a:schemeClr val="tx1"/>
                        </a:solidFill>
                        <a:effectLst/>
                        <a:latin typeface="Times New Roman" pitchFamily="18" charset="0"/>
                        <a:ea typeface="Times New Roman"/>
                        <a:cs typeface="Times New Roman" pitchFamily="18" charset="0"/>
                      </a:endParaRPr>
                    </a:p>
                  </a:txBody>
                  <a:tcPr marL="68580" marR="68580" marT="0" marB="0" anchor="ctr"/>
                </a:tc>
                <a:tc>
                  <a:txBody>
                    <a:bodyPr/>
                    <a:lstStyle/>
                    <a:p>
                      <a:pPr marL="0" marR="0" indent="0" algn="just">
                        <a:lnSpc>
                          <a:spcPct val="115000"/>
                        </a:lnSpc>
                        <a:spcBef>
                          <a:spcPts val="200"/>
                        </a:spcBef>
                        <a:spcAft>
                          <a:spcPts val="200"/>
                        </a:spcAft>
                      </a:pPr>
                      <a:r>
                        <a:rPr kumimoji="0" lang="vi-VN" sz="1400" kern="1200" dirty="0">
                          <a:solidFill>
                            <a:schemeClr val="tx1"/>
                          </a:solidFill>
                          <a:effectLst/>
                          <a:latin typeface="Times New Roman" pitchFamily="18" charset="0"/>
                          <a:ea typeface="+mn-ea"/>
                          <a:cs typeface="Times New Roman" pitchFamily="18" charset="0"/>
                        </a:rPr>
                        <a:t>Tổng sản phẩm trong tỉnh (G</a:t>
                      </a:r>
                      <a:r>
                        <a:rPr kumimoji="0" lang="en-US" sz="1400" kern="1200" dirty="0">
                          <a:solidFill>
                            <a:schemeClr val="tx1"/>
                          </a:solidFill>
                          <a:effectLst/>
                          <a:latin typeface="Times New Roman" pitchFamily="18" charset="0"/>
                          <a:ea typeface="+mn-ea"/>
                          <a:cs typeface="Times New Roman" pitchFamily="18" charset="0"/>
                        </a:rPr>
                        <a:t>R</a:t>
                      </a:r>
                      <a:r>
                        <a:rPr kumimoji="0" lang="vi-VN" sz="1400" kern="1200" dirty="0">
                          <a:solidFill>
                            <a:schemeClr val="tx1"/>
                          </a:solidFill>
                          <a:effectLst/>
                          <a:latin typeface="Times New Roman" pitchFamily="18" charset="0"/>
                          <a:ea typeface="+mn-ea"/>
                          <a:cs typeface="Times New Roman" pitchFamily="18" charset="0"/>
                        </a:rPr>
                        <a:t>DP) tăng</a:t>
                      </a:r>
                      <a:endParaRPr kumimoji="0" lang="en-US" sz="1400" kern="1200" dirty="0">
                        <a:solidFill>
                          <a:schemeClr val="tx1"/>
                        </a:solidFill>
                        <a:effectLst/>
                        <a:latin typeface="Times New Roman" pitchFamily="18" charset="0"/>
                        <a:ea typeface="+mn-ea"/>
                        <a:cs typeface="Times New Roman" pitchFamily="18" charset="0"/>
                      </a:endParaRPr>
                    </a:p>
                  </a:txBody>
                  <a:tcPr marL="68580" marR="68580" marT="0" marB="0" anchor="ctr"/>
                </a:tc>
                <a:tc>
                  <a:txBody>
                    <a:bodyPr/>
                    <a:lstStyle/>
                    <a:p>
                      <a:pPr marL="0" marR="0" indent="10160" algn="ctr">
                        <a:lnSpc>
                          <a:spcPct val="115000"/>
                        </a:lnSpc>
                        <a:spcBef>
                          <a:spcPts val="200"/>
                        </a:spcBef>
                        <a:spcAft>
                          <a:spcPts val="200"/>
                        </a:spcAft>
                      </a:pPr>
                      <a:r>
                        <a:rPr kumimoji="0" lang="vi-VN" sz="1400" kern="1200" dirty="0">
                          <a:solidFill>
                            <a:schemeClr val="tx1"/>
                          </a:solidFill>
                          <a:effectLst/>
                          <a:latin typeface="Times New Roman" pitchFamily="18" charset="0"/>
                          <a:ea typeface="+mn-ea"/>
                          <a:cs typeface="Times New Roman" pitchFamily="18" charset="0"/>
                        </a:rPr>
                        <a:t>%</a:t>
                      </a:r>
                      <a:endParaRPr kumimoji="0" lang="en-US" sz="1400" kern="1200" dirty="0">
                        <a:solidFill>
                          <a:schemeClr val="tx1"/>
                        </a:solidFill>
                        <a:effectLst/>
                        <a:latin typeface="Times New Roman" pitchFamily="18" charset="0"/>
                        <a:ea typeface="+mn-ea"/>
                        <a:cs typeface="Times New Roman" pitchFamily="18" charset="0"/>
                      </a:endParaRPr>
                    </a:p>
                  </a:txBody>
                  <a:tcPr marL="68580" marR="68580" marT="0" marB="0" anchor="ctr"/>
                </a:tc>
                <a:tc>
                  <a:txBody>
                    <a:bodyPr/>
                    <a:lstStyle/>
                    <a:p>
                      <a:pPr marL="0" marR="0" indent="10160" algn="ctr">
                        <a:lnSpc>
                          <a:spcPct val="115000"/>
                        </a:lnSpc>
                        <a:spcBef>
                          <a:spcPts val="200"/>
                        </a:spcBef>
                        <a:spcAft>
                          <a:spcPts val="200"/>
                        </a:spcAft>
                      </a:pPr>
                      <a:r>
                        <a:rPr kumimoji="0" lang="en-US" sz="1400" b="1" kern="1200" dirty="0" smtClean="0">
                          <a:solidFill>
                            <a:schemeClr val="tx1"/>
                          </a:solidFill>
                          <a:effectLst/>
                          <a:latin typeface="Times New Roman" pitchFamily="18" charset="0"/>
                          <a:ea typeface="+mn-ea"/>
                          <a:cs typeface="Times New Roman" pitchFamily="18" charset="0"/>
                        </a:rPr>
                        <a:t>6,5</a:t>
                      </a:r>
                      <a:endParaRPr kumimoji="0" lang="en-US" sz="1400" b="1" kern="1200" dirty="0">
                        <a:solidFill>
                          <a:schemeClr val="tx1"/>
                        </a:solidFill>
                        <a:effectLst/>
                        <a:latin typeface="Times New Roman" pitchFamily="18" charset="0"/>
                        <a:ea typeface="+mn-ea"/>
                        <a:cs typeface="Times New Roman" pitchFamily="18" charset="0"/>
                      </a:endParaRPr>
                    </a:p>
                  </a:txBody>
                  <a:tcPr marL="68580" marR="68580" marT="0" marB="0" anchor="ctr"/>
                </a:tc>
              </a:tr>
              <a:tr h="419326">
                <a:tc>
                  <a:txBody>
                    <a:bodyPr/>
                    <a:lstStyle/>
                    <a:p>
                      <a:pPr marL="0" marR="0" indent="0" algn="ctr">
                        <a:lnSpc>
                          <a:spcPct val="115000"/>
                        </a:lnSpc>
                        <a:spcBef>
                          <a:spcPts val="200"/>
                        </a:spcBef>
                        <a:spcAft>
                          <a:spcPts val="200"/>
                        </a:spcAft>
                      </a:pPr>
                      <a:r>
                        <a:rPr lang="en-US" sz="1400" b="0" dirty="0">
                          <a:solidFill>
                            <a:schemeClr val="tx1"/>
                          </a:solidFill>
                          <a:effectLst/>
                          <a:latin typeface="Times New Roman" pitchFamily="18" charset="0"/>
                          <a:cs typeface="Times New Roman" pitchFamily="18" charset="0"/>
                        </a:rPr>
                        <a:t>2</a:t>
                      </a:r>
                      <a:endParaRPr lang="en-US" sz="1400" b="0" dirty="0">
                        <a:solidFill>
                          <a:schemeClr val="tx1"/>
                        </a:solidFill>
                        <a:effectLst/>
                        <a:latin typeface="Times New Roman" pitchFamily="18" charset="0"/>
                        <a:ea typeface="Times New Roman"/>
                        <a:cs typeface="Times New Roman" pitchFamily="18" charset="0"/>
                      </a:endParaRPr>
                    </a:p>
                  </a:txBody>
                  <a:tcPr marL="68580" marR="68580" marT="0" marB="0" anchor="ctr"/>
                </a:tc>
                <a:tc>
                  <a:txBody>
                    <a:bodyPr/>
                    <a:lstStyle/>
                    <a:p>
                      <a:pPr marL="0" marR="0" indent="0" algn="just">
                        <a:lnSpc>
                          <a:spcPct val="115000"/>
                        </a:lnSpc>
                        <a:spcBef>
                          <a:spcPts val="200"/>
                        </a:spcBef>
                        <a:spcAft>
                          <a:spcPts val="200"/>
                        </a:spcAft>
                      </a:pPr>
                      <a:r>
                        <a:rPr kumimoji="0" lang="en-US" sz="1400" kern="1200" dirty="0" err="1">
                          <a:solidFill>
                            <a:schemeClr val="tx1"/>
                          </a:solidFill>
                          <a:effectLst/>
                          <a:latin typeface="Times New Roman" pitchFamily="18" charset="0"/>
                          <a:ea typeface="+mn-ea"/>
                          <a:cs typeface="Times New Roman" pitchFamily="18" charset="0"/>
                        </a:rPr>
                        <a:t>Tỷ</a:t>
                      </a:r>
                      <a:r>
                        <a:rPr kumimoji="0" lang="en-US" sz="1400" kern="1200" dirty="0">
                          <a:solidFill>
                            <a:schemeClr val="tx1"/>
                          </a:solidFill>
                          <a:effectLst/>
                          <a:latin typeface="Times New Roman" pitchFamily="18" charset="0"/>
                          <a:ea typeface="+mn-ea"/>
                          <a:cs typeface="Times New Roman" pitchFamily="18" charset="0"/>
                        </a:rPr>
                        <a:t> </a:t>
                      </a:r>
                      <a:r>
                        <a:rPr kumimoji="0" lang="en-US" sz="1400" kern="1200" dirty="0" err="1">
                          <a:solidFill>
                            <a:schemeClr val="tx1"/>
                          </a:solidFill>
                          <a:effectLst/>
                          <a:latin typeface="Times New Roman" pitchFamily="18" charset="0"/>
                          <a:ea typeface="+mn-ea"/>
                          <a:cs typeface="Times New Roman" pitchFamily="18" charset="0"/>
                        </a:rPr>
                        <a:t>trọng</a:t>
                      </a:r>
                      <a:r>
                        <a:rPr kumimoji="0" lang="en-US" sz="1400" kern="1200" dirty="0">
                          <a:solidFill>
                            <a:schemeClr val="tx1"/>
                          </a:solidFill>
                          <a:effectLst/>
                          <a:latin typeface="Times New Roman" pitchFamily="18" charset="0"/>
                          <a:ea typeface="+mn-ea"/>
                          <a:cs typeface="Times New Roman" pitchFamily="18" charset="0"/>
                        </a:rPr>
                        <a:t> </a:t>
                      </a:r>
                      <a:r>
                        <a:rPr kumimoji="0" lang="en-US" sz="1400" kern="1200" dirty="0" err="1">
                          <a:solidFill>
                            <a:schemeClr val="tx1"/>
                          </a:solidFill>
                          <a:effectLst/>
                          <a:latin typeface="Times New Roman" pitchFamily="18" charset="0"/>
                          <a:ea typeface="+mn-ea"/>
                          <a:cs typeface="Times New Roman" pitchFamily="18" charset="0"/>
                        </a:rPr>
                        <a:t>kinh</a:t>
                      </a:r>
                      <a:r>
                        <a:rPr kumimoji="0" lang="en-US" sz="1400" kern="1200" dirty="0">
                          <a:solidFill>
                            <a:schemeClr val="tx1"/>
                          </a:solidFill>
                          <a:effectLst/>
                          <a:latin typeface="Times New Roman" pitchFamily="18" charset="0"/>
                          <a:ea typeface="+mn-ea"/>
                          <a:cs typeface="Times New Roman" pitchFamily="18" charset="0"/>
                        </a:rPr>
                        <a:t> </a:t>
                      </a:r>
                      <a:r>
                        <a:rPr kumimoji="0" lang="en-US" sz="1400" kern="1200" dirty="0" err="1">
                          <a:solidFill>
                            <a:schemeClr val="tx1"/>
                          </a:solidFill>
                          <a:effectLst/>
                          <a:latin typeface="Times New Roman" pitchFamily="18" charset="0"/>
                          <a:ea typeface="+mn-ea"/>
                          <a:cs typeface="Times New Roman" pitchFamily="18" charset="0"/>
                        </a:rPr>
                        <a:t>tế</a:t>
                      </a:r>
                      <a:r>
                        <a:rPr kumimoji="0" lang="en-US" sz="1400" kern="1200" dirty="0">
                          <a:solidFill>
                            <a:schemeClr val="tx1"/>
                          </a:solidFill>
                          <a:effectLst/>
                          <a:latin typeface="Times New Roman" pitchFamily="18" charset="0"/>
                          <a:ea typeface="+mn-ea"/>
                          <a:cs typeface="Times New Roman" pitchFamily="18" charset="0"/>
                        </a:rPr>
                        <a:t> phi </a:t>
                      </a:r>
                      <a:r>
                        <a:rPr kumimoji="0" lang="en-US" sz="1400" kern="1200" dirty="0" err="1">
                          <a:solidFill>
                            <a:schemeClr val="tx1"/>
                          </a:solidFill>
                          <a:effectLst/>
                          <a:latin typeface="Times New Roman" pitchFamily="18" charset="0"/>
                          <a:ea typeface="+mn-ea"/>
                          <a:cs typeface="Times New Roman" pitchFamily="18" charset="0"/>
                        </a:rPr>
                        <a:t>nông</a:t>
                      </a:r>
                      <a:r>
                        <a:rPr kumimoji="0" lang="en-US" sz="1400" kern="1200" dirty="0">
                          <a:solidFill>
                            <a:schemeClr val="tx1"/>
                          </a:solidFill>
                          <a:effectLst/>
                          <a:latin typeface="Times New Roman" pitchFamily="18" charset="0"/>
                          <a:ea typeface="+mn-ea"/>
                          <a:cs typeface="Times New Roman" pitchFamily="18" charset="0"/>
                        </a:rPr>
                        <a:t> </a:t>
                      </a:r>
                      <a:r>
                        <a:rPr kumimoji="0" lang="en-US" sz="1400" kern="1200" dirty="0" err="1">
                          <a:solidFill>
                            <a:schemeClr val="tx1"/>
                          </a:solidFill>
                          <a:effectLst/>
                          <a:latin typeface="Times New Roman" pitchFamily="18" charset="0"/>
                          <a:ea typeface="+mn-ea"/>
                          <a:cs typeface="Times New Roman" pitchFamily="18" charset="0"/>
                        </a:rPr>
                        <a:t>nghiệp</a:t>
                      </a:r>
                      <a:endParaRPr kumimoji="0" lang="en-US" sz="1400" kern="1200" dirty="0">
                        <a:solidFill>
                          <a:schemeClr val="tx1"/>
                        </a:solidFill>
                        <a:effectLst/>
                        <a:latin typeface="Times New Roman" pitchFamily="18" charset="0"/>
                        <a:ea typeface="+mn-ea"/>
                        <a:cs typeface="Times New Roman" pitchFamily="18" charset="0"/>
                      </a:endParaRPr>
                    </a:p>
                  </a:txBody>
                  <a:tcPr marL="68580" marR="68580" marT="0" marB="0" anchor="ctr"/>
                </a:tc>
                <a:tc>
                  <a:txBody>
                    <a:bodyPr/>
                    <a:lstStyle/>
                    <a:p>
                      <a:pPr marL="0" marR="0" indent="10160" algn="ctr">
                        <a:lnSpc>
                          <a:spcPct val="115000"/>
                        </a:lnSpc>
                        <a:spcBef>
                          <a:spcPts val="200"/>
                        </a:spcBef>
                        <a:spcAft>
                          <a:spcPts val="200"/>
                        </a:spcAft>
                      </a:pPr>
                      <a:r>
                        <a:rPr kumimoji="0" lang="vi-VN" sz="1400" kern="1200" dirty="0">
                          <a:solidFill>
                            <a:schemeClr val="tx1"/>
                          </a:solidFill>
                          <a:effectLst/>
                          <a:latin typeface="Times New Roman" pitchFamily="18" charset="0"/>
                          <a:ea typeface="+mn-ea"/>
                          <a:cs typeface="Times New Roman" pitchFamily="18" charset="0"/>
                        </a:rPr>
                        <a:t>%</a:t>
                      </a:r>
                      <a:endParaRPr kumimoji="0" lang="en-US" sz="1400" kern="1200" dirty="0">
                        <a:solidFill>
                          <a:schemeClr val="tx1"/>
                        </a:solidFill>
                        <a:effectLst/>
                        <a:latin typeface="Times New Roman" pitchFamily="18" charset="0"/>
                        <a:ea typeface="+mn-ea"/>
                        <a:cs typeface="Times New Roman" pitchFamily="18" charset="0"/>
                      </a:endParaRPr>
                    </a:p>
                  </a:txBody>
                  <a:tcPr marL="68580" marR="68580" marT="0" marB="0" anchor="ctr"/>
                </a:tc>
                <a:tc>
                  <a:txBody>
                    <a:bodyPr/>
                    <a:lstStyle/>
                    <a:p>
                      <a:pPr marL="0" marR="0" indent="10160" algn="ctr">
                        <a:lnSpc>
                          <a:spcPct val="115000"/>
                        </a:lnSpc>
                        <a:spcBef>
                          <a:spcPts val="200"/>
                        </a:spcBef>
                        <a:spcAft>
                          <a:spcPts val="200"/>
                        </a:spcAft>
                      </a:pPr>
                      <a:r>
                        <a:rPr kumimoji="0" lang="vi-VN" sz="1400" b="1" kern="1200" dirty="0" smtClean="0">
                          <a:solidFill>
                            <a:schemeClr val="tx1"/>
                          </a:solidFill>
                          <a:effectLst/>
                          <a:latin typeface="Times New Roman" pitchFamily="18" charset="0"/>
                          <a:ea typeface="+mn-ea"/>
                          <a:cs typeface="Times New Roman" pitchFamily="18" charset="0"/>
                        </a:rPr>
                        <a:t>63,</a:t>
                      </a:r>
                      <a:r>
                        <a:rPr kumimoji="0" lang="en-US" sz="1400" b="1" kern="1200" dirty="0" smtClean="0">
                          <a:solidFill>
                            <a:schemeClr val="tx1"/>
                          </a:solidFill>
                          <a:effectLst/>
                          <a:latin typeface="Times New Roman" pitchFamily="18" charset="0"/>
                          <a:ea typeface="+mn-ea"/>
                          <a:cs typeface="Times New Roman" pitchFamily="18" charset="0"/>
                        </a:rPr>
                        <a:t>5</a:t>
                      </a:r>
                      <a:endParaRPr kumimoji="0" lang="en-US" sz="1400" b="1" kern="1200" dirty="0">
                        <a:solidFill>
                          <a:schemeClr val="tx1"/>
                        </a:solidFill>
                        <a:effectLst/>
                        <a:latin typeface="Times New Roman" pitchFamily="18" charset="0"/>
                        <a:ea typeface="+mn-ea"/>
                        <a:cs typeface="Times New Roman" pitchFamily="18" charset="0"/>
                      </a:endParaRPr>
                    </a:p>
                  </a:txBody>
                  <a:tcPr marL="68580" marR="68580" marT="0" marB="0" anchor="ctr"/>
                </a:tc>
              </a:tr>
              <a:tr h="512996">
                <a:tc>
                  <a:txBody>
                    <a:bodyPr/>
                    <a:lstStyle/>
                    <a:p>
                      <a:pPr marL="0" marR="0" indent="0" algn="ctr">
                        <a:lnSpc>
                          <a:spcPct val="115000"/>
                        </a:lnSpc>
                        <a:spcBef>
                          <a:spcPts val="200"/>
                        </a:spcBef>
                        <a:spcAft>
                          <a:spcPts val="200"/>
                        </a:spcAft>
                      </a:pPr>
                      <a:r>
                        <a:rPr lang="en-US" sz="1400" b="0" dirty="0">
                          <a:solidFill>
                            <a:schemeClr val="tx1"/>
                          </a:solidFill>
                          <a:effectLst/>
                          <a:latin typeface="Times New Roman" pitchFamily="18" charset="0"/>
                          <a:cs typeface="Times New Roman" pitchFamily="18" charset="0"/>
                        </a:rPr>
                        <a:t>3</a:t>
                      </a:r>
                      <a:endParaRPr lang="en-US" sz="1400" b="0" dirty="0">
                        <a:solidFill>
                          <a:schemeClr val="tx1"/>
                        </a:solidFill>
                        <a:effectLst/>
                        <a:latin typeface="Times New Roman" pitchFamily="18" charset="0"/>
                        <a:ea typeface="Times New Roman"/>
                        <a:cs typeface="Times New Roman" pitchFamily="18" charset="0"/>
                      </a:endParaRPr>
                    </a:p>
                  </a:txBody>
                  <a:tcPr marL="68580" marR="68580" marT="0" marB="0" anchor="ctr"/>
                </a:tc>
                <a:tc>
                  <a:txBody>
                    <a:bodyPr/>
                    <a:lstStyle/>
                    <a:p>
                      <a:pPr marL="0" marR="0" indent="0" algn="just">
                        <a:lnSpc>
                          <a:spcPct val="115000"/>
                        </a:lnSpc>
                        <a:spcBef>
                          <a:spcPts val="200"/>
                        </a:spcBef>
                        <a:spcAft>
                          <a:spcPts val="200"/>
                        </a:spcAft>
                      </a:pPr>
                      <a:r>
                        <a:rPr kumimoji="0" lang="vi-VN" sz="1400" kern="1200" dirty="0">
                          <a:solidFill>
                            <a:schemeClr val="tx1"/>
                          </a:solidFill>
                          <a:effectLst/>
                          <a:latin typeface="Times New Roman" pitchFamily="18" charset="0"/>
                          <a:ea typeface="+mn-ea"/>
                          <a:cs typeface="Times New Roman" pitchFamily="18" charset="0"/>
                        </a:rPr>
                        <a:t>G</a:t>
                      </a:r>
                      <a:r>
                        <a:rPr kumimoji="0" lang="en-US" sz="1400" kern="1200" dirty="0">
                          <a:solidFill>
                            <a:schemeClr val="tx1"/>
                          </a:solidFill>
                          <a:effectLst/>
                          <a:latin typeface="Times New Roman" pitchFamily="18" charset="0"/>
                          <a:ea typeface="+mn-ea"/>
                          <a:cs typeface="Times New Roman" pitchFamily="18" charset="0"/>
                        </a:rPr>
                        <a:t>R</a:t>
                      </a:r>
                      <a:r>
                        <a:rPr kumimoji="0" lang="vi-VN" sz="1400" kern="1200" dirty="0">
                          <a:solidFill>
                            <a:schemeClr val="tx1"/>
                          </a:solidFill>
                          <a:effectLst/>
                          <a:latin typeface="Times New Roman" pitchFamily="18" charset="0"/>
                          <a:ea typeface="+mn-ea"/>
                          <a:cs typeface="Times New Roman" pitchFamily="18" charset="0"/>
                        </a:rPr>
                        <a:t>DP bình quân đầu người (</a:t>
                      </a:r>
                      <a:r>
                        <a:rPr kumimoji="0" lang="en-US" sz="1400" kern="1200" dirty="0" err="1">
                          <a:solidFill>
                            <a:schemeClr val="tx1"/>
                          </a:solidFill>
                          <a:effectLst/>
                          <a:latin typeface="Times New Roman" pitchFamily="18" charset="0"/>
                          <a:ea typeface="+mn-ea"/>
                          <a:cs typeface="Times New Roman" pitchFamily="18" charset="0"/>
                        </a:rPr>
                        <a:t>giá</a:t>
                      </a:r>
                      <a:r>
                        <a:rPr kumimoji="0" lang="en-US" sz="1400" kern="1200" dirty="0">
                          <a:solidFill>
                            <a:schemeClr val="tx1"/>
                          </a:solidFill>
                          <a:effectLst/>
                          <a:latin typeface="Times New Roman" pitchFamily="18" charset="0"/>
                          <a:ea typeface="+mn-ea"/>
                          <a:cs typeface="Times New Roman" pitchFamily="18" charset="0"/>
                        </a:rPr>
                        <a:t> </a:t>
                      </a:r>
                      <a:r>
                        <a:rPr kumimoji="0" lang="en-US" sz="1400" kern="1200" dirty="0" err="1">
                          <a:solidFill>
                            <a:schemeClr val="tx1"/>
                          </a:solidFill>
                          <a:effectLst/>
                          <a:latin typeface="Times New Roman" pitchFamily="18" charset="0"/>
                          <a:ea typeface="+mn-ea"/>
                          <a:cs typeface="Times New Roman" pitchFamily="18" charset="0"/>
                        </a:rPr>
                        <a:t>hiện</a:t>
                      </a:r>
                      <a:r>
                        <a:rPr kumimoji="0" lang="en-US" sz="1400" kern="1200" dirty="0">
                          <a:solidFill>
                            <a:schemeClr val="tx1"/>
                          </a:solidFill>
                          <a:effectLst/>
                          <a:latin typeface="Times New Roman" pitchFamily="18" charset="0"/>
                          <a:ea typeface="+mn-ea"/>
                          <a:cs typeface="Times New Roman" pitchFamily="18" charset="0"/>
                        </a:rPr>
                        <a:t> </a:t>
                      </a:r>
                      <a:r>
                        <a:rPr kumimoji="0" lang="en-US" sz="1400" kern="1200" dirty="0" err="1">
                          <a:solidFill>
                            <a:schemeClr val="tx1"/>
                          </a:solidFill>
                          <a:effectLst/>
                          <a:latin typeface="Times New Roman" pitchFamily="18" charset="0"/>
                          <a:ea typeface="+mn-ea"/>
                          <a:cs typeface="Times New Roman" pitchFamily="18" charset="0"/>
                        </a:rPr>
                        <a:t>hành</a:t>
                      </a:r>
                      <a:r>
                        <a:rPr kumimoji="0" lang="vi-VN" sz="1400" kern="1200" dirty="0">
                          <a:solidFill>
                            <a:schemeClr val="tx1"/>
                          </a:solidFill>
                          <a:effectLst/>
                          <a:latin typeface="Times New Roman" pitchFamily="18" charset="0"/>
                          <a:ea typeface="+mn-ea"/>
                          <a:cs typeface="Times New Roman" pitchFamily="18" charset="0"/>
                        </a:rPr>
                        <a:t>)</a:t>
                      </a:r>
                      <a:endParaRPr kumimoji="0" lang="en-US" sz="1400" kern="1200" dirty="0">
                        <a:solidFill>
                          <a:schemeClr val="tx1"/>
                        </a:solidFill>
                        <a:effectLst/>
                        <a:latin typeface="Times New Roman" pitchFamily="18" charset="0"/>
                        <a:ea typeface="+mn-ea"/>
                        <a:cs typeface="Times New Roman" pitchFamily="18" charset="0"/>
                      </a:endParaRPr>
                    </a:p>
                  </a:txBody>
                  <a:tcPr marL="68580" marR="68580" marT="0" marB="0" anchor="ctr"/>
                </a:tc>
                <a:tc>
                  <a:txBody>
                    <a:bodyPr/>
                    <a:lstStyle/>
                    <a:p>
                      <a:pPr marL="0" marR="0" indent="10160" algn="ctr">
                        <a:lnSpc>
                          <a:spcPct val="115000"/>
                        </a:lnSpc>
                        <a:spcBef>
                          <a:spcPts val="200"/>
                        </a:spcBef>
                        <a:spcAft>
                          <a:spcPts val="200"/>
                        </a:spcAft>
                      </a:pPr>
                      <a:r>
                        <a:rPr kumimoji="0" lang="vi-VN" sz="1400" kern="1200" dirty="0">
                          <a:solidFill>
                            <a:schemeClr val="tx1"/>
                          </a:solidFill>
                          <a:effectLst/>
                          <a:latin typeface="Times New Roman" pitchFamily="18" charset="0"/>
                          <a:ea typeface="+mn-ea"/>
                          <a:cs typeface="Times New Roman" pitchFamily="18" charset="0"/>
                        </a:rPr>
                        <a:t>Tr. đồng</a:t>
                      </a:r>
                      <a:endParaRPr kumimoji="0" lang="en-US" sz="1400" kern="1200" dirty="0">
                        <a:solidFill>
                          <a:schemeClr val="tx1"/>
                        </a:solidFill>
                        <a:effectLst/>
                        <a:latin typeface="Times New Roman" pitchFamily="18" charset="0"/>
                        <a:ea typeface="+mn-ea"/>
                        <a:cs typeface="Times New Roman" pitchFamily="18" charset="0"/>
                      </a:endParaRPr>
                    </a:p>
                  </a:txBody>
                  <a:tcPr marL="68580" marR="68580" marT="0" marB="0" anchor="ctr"/>
                </a:tc>
                <a:tc>
                  <a:txBody>
                    <a:bodyPr/>
                    <a:lstStyle/>
                    <a:p>
                      <a:pPr marL="0" marR="0" indent="10160" algn="ctr">
                        <a:lnSpc>
                          <a:spcPct val="115000"/>
                        </a:lnSpc>
                        <a:spcBef>
                          <a:spcPts val="200"/>
                        </a:spcBef>
                        <a:spcAft>
                          <a:spcPts val="200"/>
                        </a:spcAft>
                      </a:pPr>
                      <a:r>
                        <a:rPr kumimoji="0" lang="en-US" sz="1400" b="1" kern="1200" dirty="0" smtClean="0">
                          <a:solidFill>
                            <a:schemeClr val="tx1"/>
                          </a:solidFill>
                          <a:effectLst/>
                          <a:latin typeface="Times New Roman" pitchFamily="18" charset="0"/>
                          <a:ea typeface="+mn-ea"/>
                          <a:cs typeface="Times New Roman" pitchFamily="18" charset="0"/>
                        </a:rPr>
                        <a:t>83,7</a:t>
                      </a:r>
                      <a:endParaRPr kumimoji="0" lang="en-US" sz="1400" b="1" kern="1200" dirty="0">
                        <a:solidFill>
                          <a:schemeClr val="tx1"/>
                        </a:solidFill>
                        <a:effectLst/>
                        <a:latin typeface="Times New Roman" pitchFamily="18" charset="0"/>
                        <a:ea typeface="+mn-ea"/>
                        <a:cs typeface="Times New Roman" pitchFamily="18" charset="0"/>
                      </a:endParaRPr>
                    </a:p>
                  </a:txBody>
                  <a:tcPr marL="68580" marR="68580" marT="0" marB="0" anchor="ctr"/>
                </a:tc>
              </a:tr>
              <a:tr h="512996">
                <a:tc>
                  <a:txBody>
                    <a:bodyPr/>
                    <a:lstStyle/>
                    <a:p>
                      <a:pPr marL="0" marR="0" indent="0" algn="ctr">
                        <a:lnSpc>
                          <a:spcPct val="115000"/>
                        </a:lnSpc>
                        <a:spcBef>
                          <a:spcPts val="200"/>
                        </a:spcBef>
                        <a:spcAft>
                          <a:spcPts val="200"/>
                        </a:spcAft>
                      </a:pPr>
                      <a:r>
                        <a:rPr lang="en-US" sz="1400" b="0" dirty="0">
                          <a:solidFill>
                            <a:schemeClr val="tx1"/>
                          </a:solidFill>
                          <a:effectLst/>
                          <a:latin typeface="Times New Roman" pitchFamily="18" charset="0"/>
                          <a:cs typeface="Times New Roman" pitchFamily="18" charset="0"/>
                        </a:rPr>
                        <a:t>4</a:t>
                      </a:r>
                      <a:endParaRPr lang="en-US" sz="1400" b="0" dirty="0">
                        <a:solidFill>
                          <a:schemeClr val="tx1"/>
                        </a:solidFill>
                        <a:effectLst/>
                        <a:latin typeface="Times New Roman" pitchFamily="18" charset="0"/>
                        <a:ea typeface="Times New Roman"/>
                        <a:cs typeface="Times New Roman" pitchFamily="18" charset="0"/>
                      </a:endParaRPr>
                    </a:p>
                  </a:txBody>
                  <a:tcPr marL="68580" marR="68580" marT="0" marB="0" anchor="ctr"/>
                </a:tc>
                <a:tc>
                  <a:txBody>
                    <a:bodyPr/>
                    <a:lstStyle/>
                    <a:p>
                      <a:pPr marL="0" marR="0" indent="0" algn="just">
                        <a:lnSpc>
                          <a:spcPct val="115000"/>
                        </a:lnSpc>
                        <a:spcBef>
                          <a:spcPts val="200"/>
                        </a:spcBef>
                        <a:spcAft>
                          <a:spcPts val="200"/>
                        </a:spcAft>
                      </a:pPr>
                      <a:r>
                        <a:rPr kumimoji="0" lang="en-US" sz="1400" kern="1200" dirty="0" err="1">
                          <a:solidFill>
                            <a:schemeClr val="tx1"/>
                          </a:solidFill>
                          <a:effectLst/>
                          <a:latin typeface="Times New Roman" pitchFamily="18" charset="0"/>
                          <a:ea typeface="+mn-ea"/>
                          <a:cs typeface="Times New Roman" pitchFamily="18" charset="0"/>
                        </a:rPr>
                        <a:t>Tổng</a:t>
                      </a:r>
                      <a:r>
                        <a:rPr kumimoji="0" lang="en-US" sz="1400" kern="1200" dirty="0">
                          <a:solidFill>
                            <a:schemeClr val="tx1"/>
                          </a:solidFill>
                          <a:effectLst/>
                          <a:latin typeface="Times New Roman" pitchFamily="18" charset="0"/>
                          <a:ea typeface="+mn-ea"/>
                          <a:cs typeface="Times New Roman" pitchFamily="18" charset="0"/>
                        </a:rPr>
                        <a:t> </a:t>
                      </a:r>
                      <a:r>
                        <a:rPr kumimoji="0" lang="en-US" sz="1400" kern="1200" dirty="0" err="1">
                          <a:solidFill>
                            <a:schemeClr val="tx1"/>
                          </a:solidFill>
                          <a:effectLst/>
                          <a:latin typeface="Times New Roman" pitchFamily="18" charset="0"/>
                          <a:ea typeface="+mn-ea"/>
                          <a:cs typeface="Times New Roman" pitchFamily="18" charset="0"/>
                        </a:rPr>
                        <a:t>thu</a:t>
                      </a:r>
                      <a:r>
                        <a:rPr kumimoji="0" lang="en-US" sz="1400" kern="1200" dirty="0">
                          <a:solidFill>
                            <a:schemeClr val="tx1"/>
                          </a:solidFill>
                          <a:effectLst/>
                          <a:latin typeface="Times New Roman" pitchFamily="18" charset="0"/>
                          <a:ea typeface="+mn-ea"/>
                          <a:cs typeface="Times New Roman" pitchFamily="18" charset="0"/>
                        </a:rPr>
                        <a:t> </a:t>
                      </a:r>
                      <a:r>
                        <a:rPr kumimoji="0" lang="en-US" sz="1400" kern="1200" dirty="0" err="1">
                          <a:solidFill>
                            <a:schemeClr val="tx1"/>
                          </a:solidFill>
                          <a:effectLst/>
                          <a:latin typeface="Times New Roman" pitchFamily="18" charset="0"/>
                          <a:ea typeface="+mn-ea"/>
                          <a:cs typeface="Times New Roman" pitchFamily="18" charset="0"/>
                        </a:rPr>
                        <a:t>ngân</a:t>
                      </a:r>
                      <a:r>
                        <a:rPr kumimoji="0" lang="en-US" sz="1400" kern="1200" dirty="0">
                          <a:solidFill>
                            <a:schemeClr val="tx1"/>
                          </a:solidFill>
                          <a:effectLst/>
                          <a:latin typeface="Times New Roman" pitchFamily="18" charset="0"/>
                          <a:ea typeface="+mn-ea"/>
                          <a:cs typeface="Times New Roman" pitchFamily="18" charset="0"/>
                        </a:rPr>
                        <a:t> </a:t>
                      </a:r>
                      <a:r>
                        <a:rPr kumimoji="0" lang="en-US" sz="1400" kern="1200" dirty="0" err="1">
                          <a:solidFill>
                            <a:schemeClr val="tx1"/>
                          </a:solidFill>
                          <a:effectLst/>
                          <a:latin typeface="Times New Roman" pitchFamily="18" charset="0"/>
                          <a:ea typeface="+mn-ea"/>
                          <a:cs typeface="Times New Roman" pitchFamily="18" charset="0"/>
                        </a:rPr>
                        <a:t>sách</a:t>
                      </a:r>
                      <a:r>
                        <a:rPr kumimoji="0" lang="en-US" sz="1400" kern="1200" dirty="0">
                          <a:solidFill>
                            <a:schemeClr val="tx1"/>
                          </a:solidFill>
                          <a:effectLst/>
                          <a:latin typeface="Times New Roman" pitchFamily="18" charset="0"/>
                          <a:ea typeface="+mn-ea"/>
                          <a:cs typeface="Times New Roman" pitchFamily="18" charset="0"/>
                        </a:rPr>
                        <a:t> </a:t>
                      </a:r>
                      <a:r>
                        <a:rPr kumimoji="0" lang="en-US" sz="1400" kern="1200" dirty="0" err="1">
                          <a:solidFill>
                            <a:schemeClr val="tx1"/>
                          </a:solidFill>
                          <a:effectLst/>
                          <a:latin typeface="Times New Roman" pitchFamily="18" charset="0"/>
                          <a:ea typeface="+mn-ea"/>
                          <a:cs typeface="Times New Roman" pitchFamily="18" charset="0"/>
                        </a:rPr>
                        <a:t>trên</a:t>
                      </a:r>
                      <a:r>
                        <a:rPr kumimoji="0" lang="en-US" sz="1400" kern="1200" dirty="0">
                          <a:solidFill>
                            <a:schemeClr val="tx1"/>
                          </a:solidFill>
                          <a:effectLst/>
                          <a:latin typeface="Times New Roman" pitchFamily="18" charset="0"/>
                          <a:ea typeface="+mn-ea"/>
                          <a:cs typeface="Times New Roman" pitchFamily="18" charset="0"/>
                        </a:rPr>
                        <a:t> </a:t>
                      </a:r>
                      <a:r>
                        <a:rPr kumimoji="0" lang="en-US" sz="1400" kern="1200" dirty="0" err="1">
                          <a:solidFill>
                            <a:schemeClr val="tx1"/>
                          </a:solidFill>
                          <a:effectLst/>
                          <a:latin typeface="Times New Roman" pitchFamily="18" charset="0"/>
                          <a:ea typeface="+mn-ea"/>
                          <a:cs typeface="Times New Roman" pitchFamily="18" charset="0"/>
                        </a:rPr>
                        <a:t>địa</a:t>
                      </a:r>
                      <a:r>
                        <a:rPr kumimoji="0" lang="en-US" sz="1400" kern="1200" dirty="0">
                          <a:solidFill>
                            <a:schemeClr val="tx1"/>
                          </a:solidFill>
                          <a:effectLst/>
                          <a:latin typeface="Times New Roman" pitchFamily="18" charset="0"/>
                          <a:ea typeface="+mn-ea"/>
                          <a:cs typeface="Times New Roman" pitchFamily="18" charset="0"/>
                        </a:rPr>
                        <a:t> </a:t>
                      </a:r>
                      <a:r>
                        <a:rPr kumimoji="0" lang="en-US" sz="1400" kern="1200" dirty="0" err="1">
                          <a:solidFill>
                            <a:schemeClr val="tx1"/>
                          </a:solidFill>
                          <a:effectLst/>
                          <a:latin typeface="Times New Roman" pitchFamily="18" charset="0"/>
                          <a:ea typeface="+mn-ea"/>
                          <a:cs typeface="Times New Roman" pitchFamily="18" charset="0"/>
                        </a:rPr>
                        <a:t>bàn</a:t>
                      </a:r>
                      <a:endParaRPr kumimoji="0" lang="en-US" sz="1400" kern="1200" dirty="0">
                        <a:solidFill>
                          <a:schemeClr val="tx1"/>
                        </a:solidFill>
                        <a:effectLst/>
                        <a:latin typeface="Times New Roman" pitchFamily="18" charset="0"/>
                        <a:ea typeface="+mn-ea"/>
                        <a:cs typeface="Times New Roman" pitchFamily="18" charset="0"/>
                      </a:endParaRPr>
                    </a:p>
                  </a:txBody>
                  <a:tcPr marL="68580" marR="68580" marT="0" marB="0" anchor="ctr"/>
                </a:tc>
                <a:tc>
                  <a:txBody>
                    <a:bodyPr/>
                    <a:lstStyle/>
                    <a:p>
                      <a:pPr marL="0" marR="0" indent="10160" algn="ctr">
                        <a:lnSpc>
                          <a:spcPct val="115000"/>
                        </a:lnSpc>
                        <a:spcBef>
                          <a:spcPts val="200"/>
                        </a:spcBef>
                        <a:spcAft>
                          <a:spcPts val="200"/>
                        </a:spcAft>
                      </a:pPr>
                      <a:r>
                        <a:rPr kumimoji="0" lang="vi-VN" sz="1400" kern="1200" dirty="0">
                          <a:solidFill>
                            <a:schemeClr val="tx1"/>
                          </a:solidFill>
                          <a:effectLst/>
                          <a:latin typeface="Times New Roman" pitchFamily="18" charset="0"/>
                          <a:ea typeface="+mn-ea"/>
                          <a:cs typeface="Times New Roman" pitchFamily="18" charset="0"/>
                        </a:rPr>
                        <a:t>Tỷ đồng</a:t>
                      </a:r>
                      <a:endParaRPr kumimoji="0" lang="en-US" sz="1400" kern="1200" dirty="0">
                        <a:solidFill>
                          <a:schemeClr val="tx1"/>
                        </a:solidFill>
                        <a:effectLst/>
                        <a:latin typeface="Times New Roman" pitchFamily="18" charset="0"/>
                        <a:ea typeface="+mn-ea"/>
                        <a:cs typeface="Times New Roman" pitchFamily="18" charset="0"/>
                      </a:endParaRPr>
                    </a:p>
                  </a:txBody>
                  <a:tcPr marL="68580" marR="68580" marT="0" marB="0" anchor="ctr"/>
                </a:tc>
                <a:tc>
                  <a:txBody>
                    <a:bodyPr/>
                    <a:lstStyle/>
                    <a:p>
                      <a:pPr marL="0" marR="0" indent="10160" algn="ctr">
                        <a:lnSpc>
                          <a:spcPct val="115000"/>
                        </a:lnSpc>
                        <a:spcBef>
                          <a:spcPts val="200"/>
                        </a:spcBef>
                        <a:spcAft>
                          <a:spcPts val="200"/>
                        </a:spcAft>
                      </a:pPr>
                      <a:r>
                        <a:rPr kumimoji="0" lang="en-US" sz="1400" b="1" kern="1200" dirty="0" smtClean="0">
                          <a:solidFill>
                            <a:schemeClr val="tx1"/>
                          </a:solidFill>
                          <a:effectLst/>
                          <a:latin typeface="Times New Roman" pitchFamily="18" charset="0"/>
                          <a:ea typeface="+mn-ea"/>
                          <a:cs typeface="Times New Roman" pitchFamily="18" charset="0"/>
                        </a:rPr>
                        <a:t>5.947,5</a:t>
                      </a:r>
                      <a:endParaRPr kumimoji="0" lang="en-US" sz="1400" b="1" kern="1200" dirty="0">
                        <a:solidFill>
                          <a:schemeClr val="tx1"/>
                        </a:solidFill>
                        <a:effectLst/>
                        <a:latin typeface="Times New Roman" pitchFamily="18" charset="0"/>
                        <a:ea typeface="+mn-ea"/>
                        <a:cs typeface="Times New Roman" pitchFamily="18" charset="0"/>
                      </a:endParaRPr>
                    </a:p>
                  </a:txBody>
                  <a:tcPr marL="68580" marR="68580" marT="0" marB="0" anchor="ctr"/>
                </a:tc>
              </a:tr>
              <a:tr h="512996">
                <a:tc>
                  <a:txBody>
                    <a:bodyPr/>
                    <a:lstStyle/>
                    <a:p>
                      <a:pPr marL="0" marR="0" indent="0" algn="ctr">
                        <a:lnSpc>
                          <a:spcPct val="115000"/>
                        </a:lnSpc>
                        <a:spcBef>
                          <a:spcPts val="200"/>
                        </a:spcBef>
                        <a:spcAft>
                          <a:spcPts val="200"/>
                        </a:spcAft>
                      </a:pPr>
                      <a:r>
                        <a:rPr lang="en-US" sz="1400" b="0" dirty="0">
                          <a:solidFill>
                            <a:schemeClr val="tx1"/>
                          </a:solidFill>
                          <a:effectLst/>
                          <a:latin typeface="Times New Roman" pitchFamily="18" charset="0"/>
                          <a:cs typeface="Times New Roman" pitchFamily="18" charset="0"/>
                        </a:rPr>
                        <a:t> </a:t>
                      </a:r>
                      <a:endParaRPr lang="en-US" sz="1400" b="0" dirty="0">
                        <a:solidFill>
                          <a:schemeClr val="tx1"/>
                        </a:solidFill>
                        <a:effectLst/>
                        <a:latin typeface="Times New Roman" pitchFamily="18" charset="0"/>
                        <a:ea typeface="Times New Roman"/>
                        <a:cs typeface="Times New Roman" pitchFamily="18" charset="0"/>
                      </a:endParaRPr>
                    </a:p>
                  </a:txBody>
                  <a:tcPr marL="68580" marR="68580" marT="0" marB="0" anchor="ctr"/>
                </a:tc>
                <a:tc>
                  <a:txBody>
                    <a:bodyPr/>
                    <a:lstStyle/>
                    <a:p>
                      <a:pPr marL="0" marR="0" indent="0" algn="just">
                        <a:lnSpc>
                          <a:spcPct val="115000"/>
                        </a:lnSpc>
                        <a:spcBef>
                          <a:spcPts val="200"/>
                        </a:spcBef>
                        <a:spcAft>
                          <a:spcPts val="200"/>
                        </a:spcAft>
                      </a:pPr>
                      <a:r>
                        <a:rPr kumimoji="0" lang="en-US" sz="1400" i="1" kern="1200" dirty="0" err="1">
                          <a:solidFill>
                            <a:schemeClr val="tx1"/>
                          </a:solidFill>
                          <a:effectLst/>
                          <a:latin typeface="Times New Roman" pitchFamily="18" charset="0"/>
                          <a:ea typeface="+mn-ea"/>
                          <a:cs typeface="Times New Roman" pitchFamily="18" charset="0"/>
                        </a:rPr>
                        <a:t>Trong</a:t>
                      </a:r>
                      <a:r>
                        <a:rPr kumimoji="0" lang="en-US" sz="1400" i="1" kern="1200" dirty="0">
                          <a:solidFill>
                            <a:schemeClr val="tx1"/>
                          </a:solidFill>
                          <a:effectLst/>
                          <a:latin typeface="Times New Roman" pitchFamily="18" charset="0"/>
                          <a:ea typeface="+mn-ea"/>
                          <a:cs typeface="Times New Roman" pitchFamily="18" charset="0"/>
                        </a:rPr>
                        <a:t> </a:t>
                      </a:r>
                      <a:r>
                        <a:rPr kumimoji="0" lang="en-US" sz="1400" i="1" kern="1200" dirty="0" err="1">
                          <a:solidFill>
                            <a:schemeClr val="tx1"/>
                          </a:solidFill>
                          <a:effectLst/>
                          <a:latin typeface="Times New Roman" pitchFamily="18" charset="0"/>
                          <a:ea typeface="+mn-ea"/>
                          <a:cs typeface="Times New Roman" pitchFamily="18" charset="0"/>
                        </a:rPr>
                        <a:t>đó</a:t>
                      </a:r>
                      <a:r>
                        <a:rPr kumimoji="0" lang="en-US" sz="1400" i="1" kern="1200" dirty="0">
                          <a:solidFill>
                            <a:schemeClr val="tx1"/>
                          </a:solidFill>
                          <a:effectLst/>
                          <a:latin typeface="Times New Roman" pitchFamily="18" charset="0"/>
                          <a:ea typeface="+mn-ea"/>
                          <a:cs typeface="Times New Roman" pitchFamily="18" charset="0"/>
                        </a:rPr>
                        <a:t>: Thu </a:t>
                      </a:r>
                      <a:r>
                        <a:rPr kumimoji="0" lang="en-US" sz="1400" i="1" kern="1200" dirty="0" err="1">
                          <a:solidFill>
                            <a:schemeClr val="tx1"/>
                          </a:solidFill>
                          <a:effectLst/>
                          <a:latin typeface="Times New Roman" pitchFamily="18" charset="0"/>
                          <a:ea typeface="+mn-ea"/>
                          <a:cs typeface="Times New Roman" pitchFamily="18" charset="0"/>
                        </a:rPr>
                        <a:t>nội</a:t>
                      </a:r>
                      <a:r>
                        <a:rPr kumimoji="0" lang="en-US" sz="1400" i="1" kern="1200" dirty="0">
                          <a:solidFill>
                            <a:schemeClr val="tx1"/>
                          </a:solidFill>
                          <a:effectLst/>
                          <a:latin typeface="Times New Roman" pitchFamily="18" charset="0"/>
                          <a:ea typeface="+mn-ea"/>
                          <a:cs typeface="Times New Roman" pitchFamily="18" charset="0"/>
                        </a:rPr>
                        <a:t> </a:t>
                      </a:r>
                      <a:r>
                        <a:rPr kumimoji="0" lang="en-US" sz="1400" i="1" kern="1200" dirty="0" err="1">
                          <a:solidFill>
                            <a:schemeClr val="tx1"/>
                          </a:solidFill>
                          <a:effectLst/>
                          <a:latin typeface="Times New Roman" pitchFamily="18" charset="0"/>
                          <a:ea typeface="+mn-ea"/>
                          <a:cs typeface="Times New Roman" pitchFamily="18" charset="0"/>
                        </a:rPr>
                        <a:t>địa</a:t>
                      </a:r>
                      <a:endParaRPr kumimoji="0" lang="en-US" sz="1400" i="1" kern="1200" dirty="0">
                        <a:solidFill>
                          <a:schemeClr val="tx1"/>
                        </a:solidFill>
                        <a:effectLst/>
                        <a:latin typeface="Times New Roman" pitchFamily="18" charset="0"/>
                        <a:ea typeface="+mn-ea"/>
                        <a:cs typeface="Times New Roman" pitchFamily="18" charset="0"/>
                      </a:endParaRPr>
                    </a:p>
                  </a:txBody>
                  <a:tcPr marL="68580" marR="68580" marT="0" marB="0" anchor="ctr"/>
                </a:tc>
                <a:tc>
                  <a:txBody>
                    <a:bodyPr/>
                    <a:lstStyle/>
                    <a:p>
                      <a:pPr marL="0" marR="0" indent="10160" algn="ctr">
                        <a:lnSpc>
                          <a:spcPct val="115000"/>
                        </a:lnSpc>
                        <a:spcBef>
                          <a:spcPts val="200"/>
                        </a:spcBef>
                        <a:spcAft>
                          <a:spcPts val="200"/>
                        </a:spcAft>
                      </a:pPr>
                      <a:r>
                        <a:rPr kumimoji="0" lang="vi-VN" sz="1400" i="1" kern="1200" dirty="0">
                          <a:solidFill>
                            <a:schemeClr val="tx1"/>
                          </a:solidFill>
                          <a:effectLst/>
                          <a:latin typeface="Times New Roman" pitchFamily="18" charset="0"/>
                          <a:ea typeface="+mn-ea"/>
                          <a:cs typeface="Times New Roman" pitchFamily="18" charset="0"/>
                        </a:rPr>
                        <a:t>Tỷ đồng</a:t>
                      </a:r>
                      <a:endParaRPr kumimoji="0" lang="en-US" sz="1400" i="1" kern="1200" dirty="0">
                        <a:solidFill>
                          <a:schemeClr val="tx1"/>
                        </a:solidFill>
                        <a:effectLst/>
                        <a:latin typeface="Times New Roman" pitchFamily="18" charset="0"/>
                        <a:ea typeface="+mn-ea"/>
                        <a:cs typeface="Times New Roman" pitchFamily="18" charset="0"/>
                      </a:endParaRPr>
                    </a:p>
                  </a:txBody>
                  <a:tcPr marL="68580" marR="68580" marT="0" marB="0" anchor="ctr"/>
                </a:tc>
                <a:tc>
                  <a:txBody>
                    <a:bodyPr/>
                    <a:lstStyle/>
                    <a:p>
                      <a:pPr marL="0" marR="0" indent="10160" algn="ctr">
                        <a:lnSpc>
                          <a:spcPct val="115000"/>
                        </a:lnSpc>
                        <a:spcBef>
                          <a:spcPts val="200"/>
                        </a:spcBef>
                        <a:spcAft>
                          <a:spcPts val="200"/>
                        </a:spcAft>
                      </a:pPr>
                      <a:r>
                        <a:rPr kumimoji="0" lang="en-US" sz="1400" b="1" i="1" kern="1200" dirty="0" smtClean="0">
                          <a:solidFill>
                            <a:schemeClr val="tx1"/>
                          </a:solidFill>
                          <a:effectLst/>
                          <a:latin typeface="Times New Roman" pitchFamily="18" charset="0"/>
                          <a:ea typeface="+mn-ea"/>
                          <a:cs typeface="Times New Roman" pitchFamily="18" charset="0"/>
                        </a:rPr>
                        <a:t>5.897</a:t>
                      </a:r>
                      <a:endParaRPr kumimoji="0" lang="en-US" sz="1400" b="1" i="1" kern="1200" dirty="0">
                        <a:solidFill>
                          <a:schemeClr val="tx1"/>
                        </a:solidFill>
                        <a:effectLst/>
                        <a:latin typeface="Times New Roman" pitchFamily="18" charset="0"/>
                        <a:ea typeface="+mn-ea"/>
                        <a:cs typeface="Times New Roman" pitchFamily="18" charset="0"/>
                      </a:endParaRPr>
                    </a:p>
                  </a:txBody>
                  <a:tcPr marL="68580" marR="68580" marT="0" marB="0" anchor="ctr"/>
                </a:tc>
              </a:tr>
              <a:tr h="512996">
                <a:tc>
                  <a:txBody>
                    <a:bodyPr/>
                    <a:lstStyle/>
                    <a:p>
                      <a:pPr marL="0" marR="0" indent="0" algn="ctr">
                        <a:lnSpc>
                          <a:spcPct val="115000"/>
                        </a:lnSpc>
                        <a:spcBef>
                          <a:spcPts val="200"/>
                        </a:spcBef>
                        <a:spcAft>
                          <a:spcPts val="200"/>
                        </a:spcAft>
                      </a:pPr>
                      <a:r>
                        <a:rPr lang="en-US" sz="1400" b="0" dirty="0">
                          <a:solidFill>
                            <a:schemeClr val="tx1"/>
                          </a:solidFill>
                          <a:effectLst/>
                          <a:latin typeface="Times New Roman" pitchFamily="18" charset="0"/>
                          <a:cs typeface="Times New Roman" pitchFamily="18" charset="0"/>
                        </a:rPr>
                        <a:t>5</a:t>
                      </a:r>
                      <a:endParaRPr lang="en-US" sz="1400" b="0" dirty="0">
                        <a:solidFill>
                          <a:schemeClr val="tx1"/>
                        </a:solidFill>
                        <a:effectLst/>
                        <a:latin typeface="Times New Roman" pitchFamily="18" charset="0"/>
                        <a:ea typeface="Times New Roman"/>
                        <a:cs typeface="Times New Roman" pitchFamily="18" charset="0"/>
                      </a:endParaRPr>
                    </a:p>
                  </a:txBody>
                  <a:tcPr marL="68580" marR="68580" marT="0" marB="0" anchor="ctr"/>
                </a:tc>
                <a:tc>
                  <a:txBody>
                    <a:bodyPr/>
                    <a:lstStyle/>
                    <a:p>
                      <a:pPr marL="0" marR="0" indent="0" algn="just">
                        <a:lnSpc>
                          <a:spcPct val="115000"/>
                        </a:lnSpc>
                        <a:spcBef>
                          <a:spcPts val="200"/>
                        </a:spcBef>
                        <a:spcAft>
                          <a:spcPts val="200"/>
                        </a:spcAft>
                      </a:pPr>
                      <a:r>
                        <a:rPr kumimoji="0" lang="vi-VN" sz="1400" kern="1200" dirty="0">
                          <a:solidFill>
                            <a:schemeClr val="tx1"/>
                          </a:solidFill>
                          <a:effectLst/>
                          <a:latin typeface="Times New Roman" pitchFamily="18" charset="0"/>
                          <a:ea typeface="+mn-ea"/>
                          <a:cs typeface="Times New Roman" pitchFamily="18" charset="0"/>
                        </a:rPr>
                        <a:t>Tổng kim ngạch xuất khẩu</a:t>
                      </a:r>
                      <a:endParaRPr kumimoji="0" lang="en-US" sz="1400" kern="1200" dirty="0">
                        <a:solidFill>
                          <a:schemeClr val="tx1"/>
                        </a:solidFill>
                        <a:effectLst/>
                        <a:latin typeface="Times New Roman" pitchFamily="18" charset="0"/>
                        <a:ea typeface="+mn-ea"/>
                        <a:cs typeface="Times New Roman" pitchFamily="18" charset="0"/>
                      </a:endParaRPr>
                    </a:p>
                  </a:txBody>
                  <a:tcPr marL="68580" marR="68580" marT="0" marB="0" anchor="ctr"/>
                </a:tc>
                <a:tc>
                  <a:txBody>
                    <a:bodyPr/>
                    <a:lstStyle/>
                    <a:p>
                      <a:pPr marL="0" marR="0" indent="10160" algn="ctr">
                        <a:lnSpc>
                          <a:spcPct val="115000"/>
                        </a:lnSpc>
                        <a:spcBef>
                          <a:spcPts val="200"/>
                        </a:spcBef>
                        <a:spcAft>
                          <a:spcPts val="200"/>
                        </a:spcAft>
                      </a:pPr>
                      <a:r>
                        <a:rPr kumimoji="0" lang="vi-VN" sz="1400" kern="1200" dirty="0" smtClean="0">
                          <a:solidFill>
                            <a:schemeClr val="tx1"/>
                          </a:solidFill>
                          <a:effectLst/>
                          <a:latin typeface="Times New Roman" pitchFamily="18" charset="0"/>
                          <a:ea typeface="+mn-ea"/>
                          <a:cs typeface="Times New Roman" pitchFamily="18" charset="0"/>
                        </a:rPr>
                        <a:t>T. </a:t>
                      </a:r>
                      <a:r>
                        <a:rPr kumimoji="0" lang="vi-VN" sz="1400" kern="1200" dirty="0">
                          <a:solidFill>
                            <a:schemeClr val="tx1"/>
                          </a:solidFill>
                          <a:effectLst/>
                          <a:latin typeface="Times New Roman" pitchFamily="18" charset="0"/>
                          <a:ea typeface="+mn-ea"/>
                          <a:cs typeface="Times New Roman" pitchFamily="18" charset="0"/>
                        </a:rPr>
                        <a:t>USD</a:t>
                      </a:r>
                      <a:endParaRPr kumimoji="0" lang="en-US" sz="1400" kern="1200" dirty="0">
                        <a:solidFill>
                          <a:schemeClr val="tx1"/>
                        </a:solidFill>
                        <a:effectLst/>
                        <a:latin typeface="Times New Roman" pitchFamily="18" charset="0"/>
                        <a:ea typeface="+mn-ea"/>
                        <a:cs typeface="Times New Roman" pitchFamily="18" charset="0"/>
                      </a:endParaRPr>
                    </a:p>
                  </a:txBody>
                  <a:tcPr marL="68580" marR="68580" marT="0" marB="0" anchor="ctr"/>
                </a:tc>
                <a:tc>
                  <a:txBody>
                    <a:bodyPr/>
                    <a:lstStyle/>
                    <a:p>
                      <a:pPr marL="0" marR="0" indent="10160" algn="ctr">
                        <a:lnSpc>
                          <a:spcPct val="115000"/>
                        </a:lnSpc>
                        <a:spcBef>
                          <a:spcPts val="200"/>
                        </a:spcBef>
                        <a:spcAft>
                          <a:spcPts val="200"/>
                        </a:spcAft>
                      </a:pPr>
                      <a:r>
                        <a:rPr kumimoji="0" lang="en-US" sz="1400" b="1" kern="1200" dirty="0" smtClean="0">
                          <a:solidFill>
                            <a:schemeClr val="tx1"/>
                          </a:solidFill>
                          <a:effectLst/>
                          <a:latin typeface="Times New Roman" pitchFamily="18" charset="0"/>
                          <a:ea typeface="+mn-ea"/>
                          <a:cs typeface="Times New Roman" pitchFamily="18" charset="0"/>
                        </a:rPr>
                        <a:t>780</a:t>
                      </a:r>
                      <a:endParaRPr kumimoji="0" lang="en-US" sz="1400" b="1" kern="1200" dirty="0">
                        <a:solidFill>
                          <a:schemeClr val="tx1"/>
                        </a:solidFill>
                        <a:effectLst/>
                        <a:latin typeface="Times New Roman" pitchFamily="18" charset="0"/>
                        <a:ea typeface="+mn-ea"/>
                        <a:cs typeface="Times New Roman" pitchFamily="18" charset="0"/>
                      </a:endParaRPr>
                    </a:p>
                  </a:txBody>
                  <a:tcPr marL="68580" marR="68580" marT="0" marB="0" anchor="ctr"/>
                </a:tc>
              </a:tr>
              <a:tr h="512996">
                <a:tc>
                  <a:txBody>
                    <a:bodyPr/>
                    <a:lstStyle/>
                    <a:p>
                      <a:pPr marL="0" marR="0" indent="0" algn="ctr">
                        <a:lnSpc>
                          <a:spcPct val="115000"/>
                        </a:lnSpc>
                        <a:spcBef>
                          <a:spcPts val="200"/>
                        </a:spcBef>
                        <a:spcAft>
                          <a:spcPts val="200"/>
                        </a:spcAft>
                      </a:pPr>
                      <a:r>
                        <a:rPr lang="en-US" sz="1400" b="0" dirty="0">
                          <a:solidFill>
                            <a:schemeClr val="tx1"/>
                          </a:solidFill>
                          <a:effectLst/>
                          <a:latin typeface="Times New Roman" pitchFamily="18" charset="0"/>
                          <a:cs typeface="Times New Roman" pitchFamily="18" charset="0"/>
                        </a:rPr>
                        <a:t>6</a:t>
                      </a:r>
                      <a:endParaRPr lang="en-US" sz="1400" b="0" dirty="0">
                        <a:solidFill>
                          <a:schemeClr val="tx1"/>
                        </a:solidFill>
                        <a:effectLst/>
                        <a:latin typeface="Times New Roman" pitchFamily="18" charset="0"/>
                        <a:ea typeface="Times New Roman"/>
                        <a:cs typeface="Times New Roman" pitchFamily="18" charset="0"/>
                      </a:endParaRPr>
                    </a:p>
                  </a:txBody>
                  <a:tcPr marL="68580" marR="68580" marT="0" marB="0" anchor="ctr"/>
                </a:tc>
                <a:tc>
                  <a:txBody>
                    <a:bodyPr/>
                    <a:lstStyle/>
                    <a:p>
                      <a:pPr marL="0" marR="0" indent="0" algn="just">
                        <a:lnSpc>
                          <a:spcPct val="115000"/>
                        </a:lnSpc>
                        <a:spcBef>
                          <a:spcPts val="200"/>
                        </a:spcBef>
                        <a:spcAft>
                          <a:spcPts val="200"/>
                        </a:spcAft>
                      </a:pPr>
                      <a:r>
                        <a:rPr kumimoji="0" lang="vi-VN" sz="1400" kern="1200" dirty="0">
                          <a:solidFill>
                            <a:schemeClr val="tx1"/>
                          </a:solidFill>
                          <a:effectLst/>
                          <a:latin typeface="Times New Roman" pitchFamily="18" charset="0"/>
                          <a:ea typeface="+mn-ea"/>
                          <a:cs typeface="Times New Roman" pitchFamily="18" charset="0"/>
                        </a:rPr>
                        <a:t>Tổng vốn đầu tư phát triển toàn xã hội</a:t>
                      </a:r>
                      <a:endParaRPr kumimoji="0" lang="en-US" sz="1400" kern="1200" dirty="0">
                        <a:solidFill>
                          <a:schemeClr val="tx1"/>
                        </a:solidFill>
                        <a:effectLst/>
                        <a:latin typeface="Times New Roman" pitchFamily="18" charset="0"/>
                        <a:ea typeface="+mn-ea"/>
                        <a:cs typeface="Times New Roman" pitchFamily="18" charset="0"/>
                      </a:endParaRPr>
                    </a:p>
                  </a:txBody>
                  <a:tcPr marL="68580" marR="68580" marT="0" marB="0" anchor="ctr"/>
                </a:tc>
                <a:tc>
                  <a:txBody>
                    <a:bodyPr/>
                    <a:lstStyle/>
                    <a:p>
                      <a:pPr marL="0" marR="0" indent="10160" algn="ctr">
                        <a:lnSpc>
                          <a:spcPct val="115000"/>
                        </a:lnSpc>
                        <a:spcBef>
                          <a:spcPts val="200"/>
                        </a:spcBef>
                        <a:spcAft>
                          <a:spcPts val="200"/>
                        </a:spcAft>
                      </a:pPr>
                      <a:r>
                        <a:rPr kumimoji="0" lang="vi-VN" sz="1400" kern="1200" dirty="0">
                          <a:solidFill>
                            <a:schemeClr val="tx1"/>
                          </a:solidFill>
                          <a:effectLst/>
                          <a:latin typeface="Times New Roman" pitchFamily="18" charset="0"/>
                          <a:ea typeface="+mn-ea"/>
                          <a:cs typeface="Times New Roman" pitchFamily="18" charset="0"/>
                        </a:rPr>
                        <a:t>Tỷ đồng</a:t>
                      </a:r>
                      <a:endParaRPr kumimoji="0" lang="en-US" sz="1400" kern="1200" dirty="0">
                        <a:solidFill>
                          <a:schemeClr val="tx1"/>
                        </a:solidFill>
                        <a:effectLst/>
                        <a:latin typeface="Times New Roman" pitchFamily="18" charset="0"/>
                        <a:ea typeface="+mn-ea"/>
                        <a:cs typeface="Times New Roman" pitchFamily="18" charset="0"/>
                      </a:endParaRPr>
                    </a:p>
                  </a:txBody>
                  <a:tcPr marL="68580" marR="68580" marT="0" marB="0" anchor="ctr"/>
                </a:tc>
                <a:tc>
                  <a:txBody>
                    <a:bodyPr/>
                    <a:lstStyle/>
                    <a:p>
                      <a:pPr marL="0" marR="0" indent="10160" algn="ctr">
                        <a:lnSpc>
                          <a:spcPct val="115000"/>
                        </a:lnSpc>
                        <a:spcBef>
                          <a:spcPts val="200"/>
                        </a:spcBef>
                        <a:spcAft>
                          <a:spcPts val="200"/>
                        </a:spcAft>
                      </a:pPr>
                      <a:r>
                        <a:rPr kumimoji="0" lang="it-IT" sz="1400" b="1" kern="1200" dirty="0" smtClean="0">
                          <a:solidFill>
                            <a:schemeClr val="tx1"/>
                          </a:solidFill>
                          <a:effectLst/>
                          <a:latin typeface="Times New Roman" pitchFamily="18" charset="0"/>
                          <a:ea typeface="+mn-ea"/>
                          <a:cs typeface="Times New Roman" pitchFamily="18" charset="0"/>
                        </a:rPr>
                        <a:t>19.000</a:t>
                      </a:r>
                      <a:endParaRPr kumimoji="0" lang="en-US" sz="1400" b="1" kern="1200" dirty="0">
                        <a:solidFill>
                          <a:schemeClr val="tx1"/>
                        </a:solidFill>
                        <a:effectLst/>
                        <a:latin typeface="Times New Roman" pitchFamily="18" charset="0"/>
                        <a:ea typeface="+mn-ea"/>
                        <a:cs typeface="Times New Roman" pitchFamily="18" charset="0"/>
                      </a:endParaRPr>
                    </a:p>
                  </a:txBody>
                  <a:tcPr marL="68580" marR="68580" marT="0" marB="0" anchor="ctr"/>
                </a:tc>
              </a:tr>
              <a:tr h="444694">
                <a:tc>
                  <a:txBody>
                    <a:bodyPr/>
                    <a:lstStyle/>
                    <a:p>
                      <a:pPr marL="0" marR="0" indent="0" algn="ctr">
                        <a:lnSpc>
                          <a:spcPct val="115000"/>
                        </a:lnSpc>
                        <a:spcBef>
                          <a:spcPts val="200"/>
                        </a:spcBef>
                        <a:spcAft>
                          <a:spcPts val="200"/>
                        </a:spcAft>
                      </a:pPr>
                      <a:r>
                        <a:rPr lang="en-US" sz="1400" b="0" dirty="0">
                          <a:solidFill>
                            <a:schemeClr val="tx1"/>
                          </a:solidFill>
                          <a:effectLst/>
                          <a:latin typeface="Times New Roman" pitchFamily="18" charset="0"/>
                          <a:cs typeface="Times New Roman" pitchFamily="18" charset="0"/>
                        </a:rPr>
                        <a:t>7</a:t>
                      </a:r>
                      <a:endParaRPr lang="en-US" sz="1400" b="0" dirty="0">
                        <a:solidFill>
                          <a:schemeClr val="tx1"/>
                        </a:solidFill>
                        <a:effectLst/>
                        <a:latin typeface="Times New Roman" pitchFamily="18" charset="0"/>
                        <a:ea typeface="Times New Roman"/>
                        <a:cs typeface="Times New Roman" pitchFamily="18" charset="0"/>
                      </a:endParaRPr>
                    </a:p>
                  </a:txBody>
                  <a:tcPr marL="68580" marR="68580" marT="0" marB="0" anchor="ctr"/>
                </a:tc>
                <a:tc>
                  <a:txBody>
                    <a:bodyPr/>
                    <a:lstStyle/>
                    <a:p>
                      <a:pPr marL="0" marR="0" indent="0" algn="just">
                        <a:lnSpc>
                          <a:spcPct val="115000"/>
                        </a:lnSpc>
                        <a:spcBef>
                          <a:spcPts val="200"/>
                        </a:spcBef>
                        <a:spcAft>
                          <a:spcPts val="200"/>
                        </a:spcAft>
                      </a:pPr>
                      <a:r>
                        <a:rPr kumimoji="0" lang="en-US" sz="1400" b="0" kern="1200" dirty="0" err="1">
                          <a:solidFill>
                            <a:schemeClr val="tx1"/>
                          </a:solidFill>
                          <a:effectLst/>
                          <a:latin typeface="Times New Roman" pitchFamily="18" charset="0"/>
                          <a:ea typeface="+mn-ea"/>
                          <a:cs typeface="Times New Roman" pitchFamily="18" charset="0"/>
                        </a:rPr>
                        <a:t>Số</a:t>
                      </a:r>
                      <a:r>
                        <a:rPr kumimoji="0" lang="en-US" sz="1400" b="0" kern="1200" dirty="0">
                          <a:solidFill>
                            <a:schemeClr val="tx1"/>
                          </a:solidFill>
                          <a:effectLst/>
                          <a:latin typeface="Times New Roman" pitchFamily="18" charset="0"/>
                          <a:ea typeface="+mn-ea"/>
                          <a:cs typeface="Times New Roman" pitchFamily="18" charset="0"/>
                        </a:rPr>
                        <a:t> </a:t>
                      </a:r>
                      <a:r>
                        <a:rPr kumimoji="0" lang="en-US" sz="1400" b="0" kern="1200" dirty="0" err="1">
                          <a:solidFill>
                            <a:schemeClr val="tx1"/>
                          </a:solidFill>
                          <a:effectLst/>
                          <a:latin typeface="Times New Roman" pitchFamily="18" charset="0"/>
                          <a:ea typeface="+mn-ea"/>
                          <a:cs typeface="Times New Roman" pitchFamily="18" charset="0"/>
                        </a:rPr>
                        <a:t>doanh</a:t>
                      </a:r>
                      <a:r>
                        <a:rPr kumimoji="0" lang="en-US" sz="1400" b="0" kern="1200" dirty="0">
                          <a:solidFill>
                            <a:schemeClr val="tx1"/>
                          </a:solidFill>
                          <a:effectLst/>
                          <a:latin typeface="Times New Roman" pitchFamily="18" charset="0"/>
                          <a:ea typeface="+mn-ea"/>
                          <a:cs typeface="Times New Roman" pitchFamily="18" charset="0"/>
                        </a:rPr>
                        <a:t> </a:t>
                      </a:r>
                      <a:r>
                        <a:rPr kumimoji="0" lang="en-US" sz="1400" b="0" kern="1200" dirty="0" err="1">
                          <a:solidFill>
                            <a:schemeClr val="tx1"/>
                          </a:solidFill>
                          <a:effectLst/>
                          <a:latin typeface="Times New Roman" pitchFamily="18" charset="0"/>
                          <a:ea typeface="+mn-ea"/>
                          <a:cs typeface="Times New Roman" pitchFamily="18" charset="0"/>
                        </a:rPr>
                        <a:t>nghiệp</a:t>
                      </a:r>
                      <a:r>
                        <a:rPr kumimoji="0" lang="en-US" sz="1400" b="0" kern="1200" dirty="0">
                          <a:solidFill>
                            <a:schemeClr val="tx1"/>
                          </a:solidFill>
                          <a:effectLst/>
                          <a:latin typeface="Times New Roman" pitchFamily="18" charset="0"/>
                          <a:ea typeface="+mn-ea"/>
                          <a:cs typeface="Times New Roman" pitchFamily="18" charset="0"/>
                        </a:rPr>
                        <a:t> </a:t>
                      </a:r>
                      <a:r>
                        <a:rPr kumimoji="0" lang="en-US" sz="1400" b="0" kern="1200" dirty="0" err="1">
                          <a:solidFill>
                            <a:schemeClr val="tx1"/>
                          </a:solidFill>
                          <a:effectLst/>
                          <a:latin typeface="Times New Roman" pitchFamily="18" charset="0"/>
                          <a:ea typeface="+mn-ea"/>
                          <a:cs typeface="Times New Roman" pitchFamily="18" charset="0"/>
                        </a:rPr>
                        <a:t>đang</a:t>
                      </a:r>
                      <a:r>
                        <a:rPr kumimoji="0" lang="en-US" sz="1400" b="0" kern="1200" dirty="0">
                          <a:solidFill>
                            <a:schemeClr val="tx1"/>
                          </a:solidFill>
                          <a:effectLst/>
                          <a:latin typeface="Times New Roman" pitchFamily="18" charset="0"/>
                          <a:ea typeface="+mn-ea"/>
                          <a:cs typeface="Times New Roman" pitchFamily="18" charset="0"/>
                        </a:rPr>
                        <a:t> </a:t>
                      </a:r>
                      <a:r>
                        <a:rPr kumimoji="0" lang="en-US" sz="1400" b="0" kern="1200" dirty="0" err="1">
                          <a:solidFill>
                            <a:schemeClr val="tx1"/>
                          </a:solidFill>
                          <a:effectLst/>
                          <a:latin typeface="Times New Roman" pitchFamily="18" charset="0"/>
                          <a:ea typeface="+mn-ea"/>
                          <a:cs typeface="Times New Roman" pitchFamily="18" charset="0"/>
                        </a:rPr>
                        <a:t>hoạt</a:t>
                      </a:r>
                      <a:r>
                        <a:rPr kumimoji="0" lang="en-US" sz="1400" b="0" kern="1200" dirty="0">
                          <a:solidFill>
                            <a:schemeClr val="tx1"/>
                          </a:solidFill>
                          <a:effectLst/>
                          <a:latin typeface="Times New Roman" pitchFamily="18" charset="0"/>
                          <a:ea typeface="+mn-ea"/>
                          <a:cs typeface="Times New Roman" pitchFamily="18" charset="0"/>
                        </a:rPr>
                        <a:t> </a:t>
                      </a:r>
                      <a:r>
                        <a:rPr kumimoji="0" lang="en-US" sz="1400" b="0" kern="1200" dirty="0" err="1">
                          <a:solidFill>
                            <a:schemeClr val="tx1"/>
                          </a:solidFill>
                          <a:effectLst/>
                          <a:latin typeface="Times New Roman" pitchFamily="18" charset="0"/>
                          <a:ea typeface="+mn-ea"/>
                          <a:cs typeface="Times New Roman" pitchFamily="18" charset="0"/>
                        </a:rPr>
                        <a:t>động</a:t>
                      </a:r>
                      <a:r>
                        <a:rPr kumimoji="0" lang="en-US" sz="1400" b="0" kern="1200" dirty="0">
                          <a:solidFill>
                            <a:schemeClr val="tx1"/>
                          </a:solidFill>
                          <a:effectLst/>
                          <a:latin typeface="Times New Roman" pitchFamily="18" charset="0"/>
                          <a:ea typeface="+mn-ea"/>
                          <a:cs typeface="Times New Roman" pitchFamily="18" charset="0"/>
                        </a:rPr>
                        <a:t> </a:t>
                      </a:r>
                      <a:r>
                        <a:rPr kumimoji="0" lang="en-US" sz="1400" b="0" kern="1200" dirty="0" err="1">
                          <a:solidFill>
                            <a:schemeClr val="tx1"/>
                          </a:solidFill>
                          <a:effectLst/>
                          <a:latin typeface="Times New Roman" pitchFamily="18" charset="0"/>
                          <a:ea typeface="+mn-ea"/>
                          <a:cs typeface="Times New Roman" pitchFamily="18" charset="0"/>
                        </a:rPr>
                        <a:t>và</a:t>
                      </a:r>
                      <a:r>
                        <a:rPr kumimoji="0" lang="en-US" sz="1400" b="0" kern="1200" dirty="0">
                          <a:solidFill>
                            <a:schemeClr val="tx1"/>
                          </a:solidFill>
                          <a:effectLst/>
                          <a:latin typeface="Times New Roman" pitchFamily="18" charset="0"/>
                          <a:ea typeface="+mn-ea"/>
                          <a:cs typeface="Times New Roman" pitchFamily="18" charset="0"/>
                        </a:rPr>
                        <a:t> </a:t>
                      </a:r>
                      <a:r>
                        <a:rPr kumimoji="0" lang="en-US" sz="1400" b="0" kern="1200" dirty="0" err="1">
                          <a:solidFill>
                            <a:schemeClr val="tx1"/>
                          </a:solidFill>
                          <a:effectLst/>
                          <a:latin typeface="Times New Roman" pitchFamily="18" charset="0"/>
                          <a:ea typeface="+mn-ea"/>
                          <a:cs typeface="Times New Roman" pitchFamily="18" charset="0"/>
                        </a:rPr>
                        <a:t>kê</a:t>
                      </a:r>
                      <a:r>
                        <a:rPr kumimoji="0" lang="en-US" sz="1400" b="0" kern="1200" dirty="0">
                          <a:solidFill>
                            <a:schemeClr val="tx1"/>
                          </a:solidFill>
                          <a:effectLst/>
                          <a:latin typeface="Times New Roman" pitchFamily="18" charset="0"/>
                          <a:ea typeface="+mn-ea"/>
                          <a:cs typeface="Times New Roman" pitchFamily="18" charset="0"/>
                        </a:rPr>
                        <a:t> </a:t>
                      </a:r>
                      <a:r>
                        <a:rPr kumimoji="0" lang="en-US" sz="1400" b="0" kern="1200" dirty="0" err="1">
                          <a:solidFill>
                            <a:schemeClr val="tx1"/>
                          </a:solidFill>
                          <a:effectLst/>
                          <a:latin typeface="Times New Roman" pitchFamily="18" charset="0"/>
                          <a:ea typeface="+mn-ea"/>
                          <a:cs typeface="Times New Roman" pitchFamily="18" charset="0"/>
                        </a:rPr>
                        <a:t>khai</a:t>
                      </a:r>
                      <a:r>
                        <a:rPr kumimoji="0" lang="en-US" sz="1400" b="0" kern="1200" dirty="0">
                          <a:solidFill>
                            <a:schemeClr val="tx1"/>
                          </a:solidFill>
                          <a:effectLst/>
                          <a:latin typeface="Times New Roman" pitchFamily="18" charset="0"/>
                          <a:ea typeface="+mn-ea"/>
                          <a:cs typeface="Times New Roman" pitchFamily="18" charset="0"/>
                        </a:rPr>
                        <a:t> </a:t>
                      </a:r>
                      <a:r>
                        <a:rPr kumimoji="0" lang="en-US" sz="1400" b="0" kern="1200" dirty="0" err="1">
                          <a:solidFill>
                            <a:schemeClr val="tx1"/>
                          </a:solidFill>
                          <a:effectLst/>
                          <a:latin typeface="Times New Roman" pitchFamily="18" charset="0"/>
                          <a:ea typeface="+mn-ea"/>
                          <a:cs typeface="Times New Roman" pitchFamily="18" charset="0"/>
                        </a:rPr>
                        <a:t>thuế</a:t>
                      </a:r>
                      <a:endParaRPr kumimoji="0" lang="en-US" sz="1400" b="0" kern="1200" dirty="0">
                        <a:solidFill>
                          <a:schemeClr val="tx1"/>
                        </a:solidFill>
                        <a:effectLst/>
                        <a:latin typeface="Times New Roman" pitchFamily="18" charset="0"/>
                        <a:ea typeface="+mn-ea"/>
                        <a:cs typeface="Times New Roman" pitchFamily="18" charset="0"/>
                      </a:endParaRPr>
                    </a:p>
                  </a:txBody>
                  <a:tcPr marL="68580" marR="68580" marT="0" marB="0" anchor="ctr"/>
                </a:tc>
                <a:tc>
                  <a:txBody>
                    <a:bodyPr/>
                    <a:lstStyle/>
                    <a:p>
                      <a:pPr marL="0" marR="0" indent="10160" algn="ctr">
                        <a:lnSpc>
                          <a:spcPct val="115000"/>
                        </a:lnSpc>
                        <a:spcBef>
                          <a:spcPts val="200"/>
                        </a:spcBef>
                        <a:spcAft>
                          <a:spcPts val="200"/>
                        </a:spcAft>
                      </a:pPr>
                      <a:r>
                        <a:rPr kumimoji="0" lang="vi-VN" sz="1400" b="0" kern="1200" dirty="0">
                          <a:solidFill>
                            <a:schemeClr val="tx1"/>
                          </a:solidFill>
                          <a:effectLst/>
                          <a:latin typeface="Times New Roman" pitchFamily="18" charset="0"/>
                          <a:ea typeface="+mn-ea"/>
                          <a:cs typeface="Times New Roman" pitchFamily="18" charset="0"/>
                        </a:rPr>
                        <a:t>Doanh nghiệp</a:t>
                      </a:r>
                      <a:endParaRPr kumimoji="0" lang="en-US" sz="1400" b="0" kern="1200" dirty="0">
                        <a:solidFill>
                          <a:schemeClr val="tx1"/>
                        </a:solidFill>
                        <a:effectLst/>
                        <a:latin typeface="Times New Roman" pitchFamily="18" charset="0"/>
                        <a:ea typeface="+mn-ea"/>
                        <a:cs typeface="Times New Roman" pitchFamily="18" charset="0"/>
                      </a:endParaRPr>
                    </a:p>
                  </a:txBody>
                  <a:tcPr marL="68580" marR="68580" marT="0" marB="0" anchor="ctr"/>
                </a:tc>
                <a:tc>
                  <a:txBody>
                    <a:bodyPr/>
                    <a:lstStyle/>
                    <a:p>
                      <a:pPr marL="0" marR="0" indent="10160" algn="ctr">
                        <a:lnSpc>
                          <a:spcPct val="115000"/>
                        </a:lnSpc>
                        <a:spcBef>
                          <a:spcPts val="200"/>
                        </a:spcBef>
                        <a:spcAft>
                          <a:spcPts val="200"/>
                        </a:spcAft>
                      </a:pPr>
                      <a:r>
                        <a:rPr kumimoji="0" lang="en-US" sz="1400" b="1" kern="1200" dirty="0" smtClean="0">
                          <a:solidFill>
                            <a:schemeClr val="tx1"/>
                          </a:solidFill>
                          <a:effectLst/>
                          <a:latin typeface="Times New Roman" pitchFamily="18" charset="0"/>
                          <a:ea typeface="+mn-ea"/>
                          <a:cs typeface="Times New Roman" pitchFamily="18" charset="0"/>
                        </a:rPr>
                        <a:t>4.150</a:t>
                      </a:r>
                      <a:endParaRPr kumimoji="0" lang="en-US" sz="1400" b="1" kern="1200" dirty="0">
                        <a:solidFill>
                          <a:schemeClr val="tx1"/>
                        </a:solidFill>
                        <a:effectLst/>
                        <a:latin typeface="Times New Roman" pitchFamily="18" charset="0"/>
                        <a:ea typeface="+mn-ea"/>
                        <a:cs typeface="Times New Roman" pitchFamily="18" charset="0"/>
                      </a:endParaRPr>
                    </a:p>
                  </a:txBody>
                  <a:tcPr marL="68580" marR="68580" marT="0" marB="0" anchor="ctr"/>
                </a:tc>
              </a:tr>
            </a:tbl>
          </a:graphicData>
        </a:graphic>
      </p:graphicFrame>
      <p:sp>
        <p:nvSpPr>
          <p:cNvPr id="3" name="Title 2"/>
          <p:cNvSpPr>
            <a:spLocks noGrp="1"/>
          </p:cNvSpPr>
          <p:nvPr>
            <p:ph type="title"/>
          </p:nvPr>
        </p:nvSpPr>
        <p:spPr/>
        <p:txBody>
          <a:bodyPr>
            <a:normAutofit/>
          </a:bodyPr>
          <a:lstStyle/>
          <a:p>
            <a:r>
              <a:rPr lang="en-US" sz="2000" dirty="0" smtClean="0">
                <a:solidFill>
                  <a:srgbClr val="0070C0"/>
                </a:solidFill>
                <a:latin typeface="Times New Roman" pitchFamily="18" charset="0"/>
                <a:cs typeface="Times New Roman" pitchFamily="18" charset="0"/>
              </a:rPr>
              <a:t>2- CÁC CHỈ TIÊU PHÁT TRIỂN KINH TẾ - XÃ HỘI NĂM 2024</a:t>
            </a:r>
            <a:endParaRPr lang="en-US" sz="2000" dirty="0">
              <a:solidFill>
                <a:srgbClr val="0070C0"/>
              </a:solidFill>
              <a:latin typeface="Times New Roman" pitchFamily="18" charset="0"/>
              <a:cs typeface="Times New Roman" pitchFamily="18" charset="0"/>
            </a:endParaRPr>
          </a:p>
        </p:txBody>
      </p:sp>
    </p:spTree>
    <p:extLst>
      <p:ext uri="{BB962C8B-B14F-4D97-AF65-F5344CB8AC3E}">
        <p14:creationId xmlns:p14="http://schemas.microsoft.com/office/powerpoint/2010/main" val="7417158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365495682"/>
              </p:ext>
            </p:extLst>
          </p:nvPr>
        </p:nvGraphicFramePr>
        <p:xfrm>
          <a:off x="1143000" y="1219198"/>
          <a:ext cx="7239000" cy="5160433"/>
        </p:xfrm>
        <a:graphic>
          <a:graphicData uri="http://schemas.openxmlformats.org/drawingml/2006/table">
            <a:tbl>
              <a:tblPr firstRow="1" firstCol="1" lastRow="1" lastCol="1" bandRow="1" bandCol="1">
                <a:tableStyleId>{5C22544A-7EE6-4342-B048-85BDC9FD1C3A}</a:tableStyleId>
              </a:tblPr>
              <a:tblGrid>
                <a:gridCol w="723900"/>
                <a:gridCol w="5219700"/>
                <a:gridCol w="685800"/>
                <a:gridCol w="609600"/>
              </a:tblGrid>
              <a:tr h="304802">
                <a:tc>
                  <a:txBody>
                    <a:bodyPr/>
                    <a:lstStyle/>
                    <a:p>
                      <a:pPr marL="0" marR="0" indent="0" algn="ctr">
                        <a:lnSpc>
                          <a:spcPct val="115000"/>
                        </a:lnSpc>
                        <a:spcBef>
                          <a:spcPts val="200"/>
                        </a:spcBef>
                        <a:spcAft>
                          <a:spcPts val="200"/>
                        </a:spcAft>
                      </a:pPr>
                      <a:r>
                        <a:rPr lang="en-US" sz="1400" dirty="0">
                          <a:solidFill>
                            <a:schemeClr val="tx1"/>
                          </a:solidFill>
                          <a:effectLst/>
                          <a:latin typeface="Times New Roman" pitchFamily="18" charset="0"/>
                          <a:cs typeface="Times New Roman" pitchFamily="18" charset="0"/>
                        </a:rPr>
                        <a:t>II</a:t>
                      </a:r>
                      <a:endParaRPr lang="en-US" sz="1400" dirty="0">
                        <a:solidFill>
                          <a:schemeClr val="tx1"/>
                        </a:solidFill>
                        <a:effectLst/>
                        <a:latin typeface="Times New Roman" pitchFamily="18" charset="0"/>
                        <a:ea typeface="Times New Roman"/>
                        <a:cs typeface="Times New Roman" pitchFamily="18" charset="0"/>
                      </a:endParaRPr>
                    </a:p>
                  </a:txBody>
                  <a:tcPr marL="47995" marR="47995" marT="0" marB="0" anchor="ctr"/>
                </a:tc>
                <a:tc>
                  <a:txBody>
                    <a:bodyPr/>
                    <a:lstStyle/>
                    <a:p>
                      <a:pPr marL="0" marR="0" indent="0" algn="just">
                        <a:lnSpc>
                          <a:spcPct val="115000"/>
                        </a:lnSpc>
                        <a:spcBef>
                          <a:spcPts val="200"/>
                        </a:spcBef>
                        <a:spcAft>
                          <a:spcPts val="200"/>
                        </a:spcAft>
                      </a:pPr>
                      <a:r>
                        <a:rPr lang="vi-VN" sz="1400" dirty="0">
                          <a:solidFill>
                            <a:schemeClr val="tx1"/>
                          </a:solidFill>
                          <a:effectLst/>
                          <a:latin typeface="Times New Roman" pitchFamily="18" charset="0"/>
                          <a:cs typeface="Times New Roman" pitchFamily="18" charset="0"/>
                        </a:rPr>
                        <a:t>Các chỉ tiêu phát triển xã hội</a:t>
                      </a:r>
                      <a:endParaRPr lang="en-US" sz="1400" dirty="0">
                        <a:solidFill>
                          <a:schemeClr val="tx1"/>
                        </a:solidFill>
                        <a:effectLst/>
                        <a:latin typeface="Times New Roman" pitchFamily="18" charset="0"/>
                        <a:ea typeface="Times New Roman"/>
                        <a:cs typeface="Times New Roman" pitchFamily="18" charset="0"/>
                      </a:endParaRPr>
                    </a:p>
                  </a:txBody>
                  <a:tcPr marL="47995" marR="47995" marT="0" marB="0" anchor="ctr"/>
                </a:tc>
                <a:tc>
                  <a:txBody>
                    <a:bodyPr/>
                    <a:lstStyle/>
                    <a:p>
                      <a:pPr marL="0" marR="0" indent="10160" algn="ctr">
                        <a:lnSpc>
                          <a:spcPct val="115000"/>
                        </a:lnSpc>
                        <a:spcBef>
                          <a:spcPts val="200"/>
                        </a:spcBef>
                        <a:spcAft>
                          <a:spcPts val="200"/>
                        </a:spcAft>
                      </a:pPr>
                      <a:r>
                        <a:rPr lang="vi-VN" sz="1400">
                          <a:solidFill>
                            <a:schemeClr val="tx1"/>
                          </a:solidFill>
                          <a:effectLst/>
                          <a:latin typeface="Times New Roman" pitchFamily="18" charset="0"/>
                          <a:cs typeface="Times New Roman" pitchFamily="18" charset="0"/>
                        </a:rPr>
                        <a:t> </a:t>
                      </a:r>
                      <a:endParaRPr lang="en-US" sz="1400">
                        <a:solidFill>
                          <a:schemeClr val="tx1"/>
                        </a:solidFill>
                        <a:effectLst/>
                        <a:latin typeface="Times New Roman" pitchFamily="18" charset="0"/>
                        <a:ea typeface="Arial"/>
                        <a:cs typeface="Times New Roman" pitchFamily="18" charset="0"/>
                      </a:endParaRPr>
                    </a:p>
                  </a:txBody>
                  <a:tcPr marL="47995" marR="47995" marT="0" marB="0" anchor="ctr"/>
                </a:tc>
                <a:tc>
                  <a:txBody>
                    <a:bodyPr/>
                    <a:lstStyle/>
                    <a:p>
                      <a:pPr marL="0" marR="0" indent="10160" algn="ctr">
                        <a:lnSpc>
                          <a:spcPct val="115000"/>
                        </a:lnSpc>
                        <a:spcBef>
                          <a:spcPts val="200"/>
                        </a:spcBef>
                        <a:spcAft>
                          <a:spcPts val="200"/>
                        </a:spcAft>
                      </a:pPr>
                      <a:r>
                        <a:rPr lang="vi-VN" sz="1400">
                          <a:solidFill>
                            <a:schemeClr val="tx1"/>
                          </a:solidFill>
                          <a:effectLst/>
                          <a:latin typeface="Times New Roman" pitchFamily="18" charset="0"/>
                          <a:cs typeface="Times New Roman" pitchFamily="18" charset="0"/>
                        </a:rPr>
                        <a:t> </a:t>
                      </a:r>
                      <a:endParaRPr lang="en-US" sz="1400">
                        <a:solidFill>
                          <a:schemeClr val="tx1"/>
                        </a:solidFill>
                        <a:effectLst/>
                        <a:latin typeface="Times New Roman" pitchFamily="18" charset="0"/>
                        <a:ea typeface="Arial"/>
                        <a:cs typeface="Times New Roman" pitchFamily="18" charset="0"/>
                      </a:endParaRPr>
                    </a:p>
                  </a:txBody>
                  <a:tcPr marL="47995" marR="47995" marT="0" marB="0" anchor="ctr"/>
                </a:tc>
              </a:tr>
              <a:tr h="201177">
                <a:tc rowSpan="3">
                  <a:txBody>
                    <a:bodyPr/>
                    <a:lstStyle/>
                    <a:p>
                      <a:pPr marL="0" marR="0" indent="0" algn="ctr">
                        <a:lnSpc>
                          <a:spcPct val="115000"/>
                        </a:lnSpc>
                        <a:spcBef>
                          <a:spcPts val="200"/>
                        </a:spcBef>
                        <a:spcAft>
                          <a:spcPts val="200"/>
                        </a:spcAft>
                      </a:pPr>
                      <a:r>
                        <a:rPr lang="en-US" sz="1400" b="0" dirty="0">
                          <a:solidFill>
                            <a:schemeClr val="tx1"/>
                          </a:solidFill>
                          <a:effectLst/>
                          <a:latin typeface="Times New Roman" pitchFamily="18" charset="0"/>
                          <a:cs typeface="Times New Roman" pitchFamily="18" charset="0"/>
                        </a:rPr>
                        <a:t>8</a:t>
                      </a:r>
                      <a:endParaRPr lang="en-US" sz="1400" b="0" dirty="0">
                        <a:solidFill>
                          <a:schemeClr val="tx1"/>
                        </a:solidFill>
                        <a:effectLst/>
                        <a:latin typeface="Times New Roman" pitchFamily="18" charset="0"/>
                        <a:ea typeface="Times New Roman"/>
                        <a:cs typeface="Times New Roman" pitchFamily="18" charset="0"/>
                      </a:endParaRPr>
                    </a:p>
                  </a:txBody>
                  <a:tcPr marL="47995" marR="47995" marT="0" marB="0" anchor="ctr"/>
                </a:tc>
                <a:tc>
                  <a:txBody>
                    <a:bodyPr/>
                    <a:lstStyle/>
                    <a:p>
                      <a:pPr marL="0" marR="0" indent="0" algn="just">
                        <a:lnSpc>
                          <a:spcPct val="115000"/>
                        </a:lnSpc>
                        <a:spcBef>
                          <a:spcPts val="200"/>
                        </a:spcBef>
                        <a:spcAft>
                          <a:spcPts val="200"/>
                        </a:spcAft>
                      </a:pPr>
                      <a:r>
                        <a:rPr lang="en-US" sz="1400" dirty="0" err="1">
                          <a:solidFill>
                            <a:schemeClr val="tx1"/>
                          </a:solidFill>
                          <a:effectLst/>
                          <a:latin typeface="Times New Roman" pitchFamily="18" charset="0"/>
                          <a:cs typeface="Times New Roman" pitchFamily="18" charset="0"/>
                        </a:rPr>
                        <a:t>Chuyển</a:t>
                      </a:r>
                      <a:r>
                        <a:rPr lang="en-US" sz="1400" dirty="0">
                          <a:solidFill>
                            <a:schemeClr val="tx1"/>
                          </a:solidFill>
                          <a:effectLst/>
                          <a:latin typeface="Times New Roman" pitchFamily="18" charset="0"/>
                          <a:cs typeface="Times New Roman" pitchFamily="18" charset="0"/>
                        </a:rPr>
                        <a:t> </a:t>
                      </a:r>
                      <a:r>
                        <a:rPr lang="en-US" sz="1400" dirty="0" err="1">
                          <a:solidFill>
                            <a:schemeClr val="tx1"/>
                          </a:solidFill>
                          <a:effectLst/>
                          <a:latin typeface="Times New Roman" pitchFamily="18" charset="0"/>
                          <a:cs typeface="Times New Roman" pitchFamily="18" charset="0"/>
                        </a:rPr>
                        <a:t>dịch</a:t>
                      </a:r>
                      <a:r>
                        <a:rPr lang="en-US" sz="1400" dirty="0">
                          <a:solidFill>
                            <a:schemeClr val="tx1"/>
                          </a:solidFill>
                          <a:effectLst/>
                          <a:latin typeface="Times New Roman" pitchFamily="18" charset="0"/>
                          <a:cs typeface="Times New Roman" pitchFamily="18" charset="0"/>
                        </a:rPr>
                        <a:t> </a:t>
                      </a:r>
                      <a:r>
                        <a:rPr lang="en-US" sz="1400" dirty="0" err="1">
                          <a:solidFill>
                            <a:schemeClr val="tx1"/>
                          </a:solidFill>
                          <a:effectLst/>
                          <a:latin typeface="Times New Roman" pitchFamily="18" charset="0"/>
                          <a:cs typeface="Times New Roman" pitchFamily="18" charset="0"/>
                        </a:rPr>
                        <a:t>cơ</a:t>
                      </a:r>
                      <a:r>
                        <a:rPr lang="en-US" sz="1400" dirty="0">
                          <a:solidFill>
                            <a:schemeClr val="tx1"/>
                          </a:solidFill>
                          <a:effectLst/>
                          <a:latin typeface="Times New Roman" pitchFamily="18" charset="0"/>
                          <a:cs typeface="Times New Roman" pitchFamily="18" charset="0"/>
                        </a:rPr>
                        <a:t> </a:t>
                      </a:r>
                      <a:r>
                        <a:rPr lang="en-US" sz="1400" dirty="0" err="1">
                          <a:solidFill>
                            <a:schemeClr val="tx1"/>
                          </a:solidFill>
                          <a:effectLst/>
                          <a:latin typeface="Times New Roman" pitchFamily="18" charset="0"/>
                          <a:cs typeface="Times New Roman" pitchFamily="18" charset="0"/>
                        </a:rPr>
                        <a:t>cấu</a:t>
                      </a:r>
                      <a:r>
                        <a:rPr lang="en-US" sz="1400" dirty="0">
                          <a:solidFill>
                            <a:schemeClr val="tx1"/>
                          </a:solidFill>
                          <a:effectLst/>
                          <a:latin typeface="Times New Roman" pitchFamily="18" charset="0"/>
                          <a:cs typeface="Times New Roman" pitchFamily="18" charset="0"/>
                        </a:rPr>
                        <a:t> </a:t>
                      </a:r>
                      <a:r>
                        <a:rPr lang="en-US" sz="1400" dirty="0" err="1">
                          <a:solidFill>
                            <a:schemeClr val="tx1"/>
                          </a:solidFill>
                          <a:effectLst/>
                          <a:latin typeface="Times New Roman" pitchFamily="18" charset="0"/>
                          <a:cs typeface="Times New Roman" pitchFamily="18" charset="0"/>
                        </a:rPr>
                        <a:t>lao</a:t>
                      </a:r>
                      <a:r>
                        <a:rPr lang="en-US" sz="1400" dirty="0">
                          <a:solidFill>
                            <a:schemeClr val="tx1"/>
                          </a:solidFill>
                          <a:effectLst/>
                          <a:latin typeface="Times New Roman" pitchFamily="18" charset="0"/>
                          <a:cs typeface="Times New Roman" pitchFamily="18" charset="0"/>
                        </a:rPr>
                        <a:t> </a:t>
                      </a:r>
                      <a:r>
                        <a:rPr lang="en-US" sz="1400" dirty="0" err="1">
                          <a:solidFill>
                            <a:schemeClr val="tx1"/>
                          </a:solidFill>
                          <a:effectLst/>
                          <a:latin typeface="Times New Roman" pitchFamily="18" charset="0"/>
                          <a:cs typeface="Times New Roman" pitchFamily="18" charset="0"/>
                        </a:rPr>
                        <a:t>động</a:t>
                      </a:r>
                      <a:endParaRPr lang="en-US" sz="1400" dirty="0">
                        <a:solidFill>
                          <a:schemeClr val="tx1"/>
                        </a:solidFill>
                        <a:effectLst/>
                        <a:latin typeface="Times New Roman" pitchFamily="18" charset="0"/>
                        <a:ea typeface="Times New Roman"/>
                        <a:cs typeface="Times New Roman" pitchFamily="18" charset="0"/>
                      </a:endParaRPr>
                    </a:p>
                  </a:txBody>
                  <a:tcPr marL="47995" marR="47995" marT="0" marB="0" anchor="ctr"/>
                </a:tc>
                <a:tc>
                  <a:txBody>
                    <a:bodyPr/>
                    <a:lstStyle/>
                    <a:p>
                      <a:pPr marL="0" marR="0" indent="10160" algn="ctr">
                        <a:lnSpc>
                          <a:spcPct val="115000"/>
                        </a:lnSpc>
                        <a:spcBef>
                          <a:spcPts val="200"/>
                        </a:spcBef>
                        <a:spcAft>
                          <a:spcPts val="200"/>
                        </a:spcAft>
                      </a:pPr>
                      <a:r>
                        <a:rPr lang="vi-VN" sz="1400">
                          <a:solidFill>
                            <a:schemeClr val="tx1"/>
                          </a:solidFill>
                          <a:effectLst/>
                          <a:latin typeface="Times New Roman" pitchFamily="18" charset="0"/>
                          <a:cs typeface="Times New Roman" pitchFamily="18" charset="0"/>
                        </a:rPr>
                        <a:t> </a:t>
                      </a:r>
                      <a:endParaRPr lang="en-US" sz="1400">
                        <a:solidFill>
                          <a:schemeClr val="tx1"/>
                        </a:solidFill>
                        <a:effectLst/>
                        <a:latin typeface="Times New Roman" pitchFamily="18" charset="0"/>
                        <a:ea typeface="Arial"/>
                        <a:cs typeface="Times New Roman" pitchFamily="18" charset="0"/>
                      </a:endParaRPr>
                    </a:p>
                  </a:txBody>
                  <a:tcPr marL="47995" marR="47995" marT="0" marB="0" anchor="ctr"/>
                </a:tc>
                <a:tc>
                  <a:txBody>
                    <a:bodyPr/>
                    <a:lstStyle/>
                    <a:p>
                      <a:pPr marL="0" marR="0" indent="10160" algn="ctr">
                        <a:lnSpc>
                          <a:spcPct val="115000"/>
                        </a:lnSpc>
                        <a:spcBef>
                          <a:spcPts val="200"/>
                        </a:spcBef>
                        <a:spcAft>
                          <a:spcPts val="200"/>
                        </a:spcAft>
                      </a:pPr>
                      <a:r>
                        <a:rPr lang="vi-VN" sz="1400">
                          <a:solidFill>
                            <a:schemeClr val="tx1"/>
                          </a:solidFill>
                          <a:effectLst/>
                          <a:latin typeface="Times New Roman" pitchFamily="18" charset="0"/>
                          <a:cs typeface="Times New Roman" pitchFamily="18" charset="0"/>
                        </a:rPr>
                        <a:t> </a:t>
                      </a:r>
                      <a:endParaRPr lang="en-US" sz="1400">
                        <a:solidFill>
                          <a:schemeClr val="tx1"/>
                        </a:solidFill>
                        <a:effectLst/>
                        <a:latin typeface="Times New Roman" pitchFamily="18" charset="0"/>
                        <a:ea typeface="Arial"/>
                        <a:cs typeface="Times New Roman" pitchFamily="18" charset="0"/>
                      </a:endParaRPr>
                    </a:p>
                  </a:txBody>
                  <a:tcPr marL="47995" marR="47995" marT="0" marB="0" anchor="ctr"/>
                </a:tc>
              </a:tr>
              <a:tr h="306174">
                <a:tc vMerge="1">
                  <a:txBody>
                    <a:bodyPr/>
                    <a:lstStyle/>
                    <a:p>
                      <a:endParaRPr lang="en-US"/>
                    </a:p>
                  </a:txBody>
                  <a:tcPr/>
                </a:tc>
                <a:tc>
                  <a:txBody>
                    <a:bodyPr/>
                    <a:lstStyle/>
                    <a:p>
                      <a:pPr marL="0" marR="0" indent="0" algn="just">
                        <a:lnSpc>
                          <a:spcPct val="115000"/>
                        </a:lnSpc>
                        <a:spcBef>
                          <a:spcPts val="200"/>
                        </a:spcBef>
                        <a:spcAft>
                          <a:spcPts val="200"/>
                        </a:spcAft>
                      </a:pPr>
                      <a:r>
                        <a:rPr lang="en-US" sz="1400" dirty="0">
                          <a:solidFill>
                            <a:schemeClr val="tx1"/>
                          </a:solidFill>
                          <a:effectLst/>
                          <a:latin typeface="Times New Roman" pitchFamily="18" charset="0"/>
                          <a:cs typeface="Times New Roman" pitchFamily="18" charset="0"/>
                        </a:rPr>
                        <a:t>+ Lao </a:t>
                      </a:r>
                      <a:r>
                        <a:rPr lang="en-US" sz="1400" dirty="0" err="1">
                          <a:solidFill>
                            <a:schemeClr val="tx1"/>
                          </a:solidFill>
                          <a:effectLst/>
                          <a:latin typeface="Times New Roman" pitchFamily="18" charset="0"/>
                          <a:cs typeface="Times New Roman" pitchFamily="18" charset="0"/>
                        </a:rPr>
                        <a:t>động</a:t>
                      </a:r>
                      <a:r>
                        <a:rPr lang="en-US" sz="1400" dirty="0">
                          <a:solidFill>
                            <a:schemeClr val="tx1"/>
                          </a:solidFill>
                          <a:effectLst/>
                          <a:latin typeface="Times New Roman" pitchFamily="18" charset="0"/>
                          <a:cs typeface="Times New Roman" pitchFamily="18" charset="0"/>
                        </a:rPr>
                        <a:t> </a:t>
                      </a:r>
                      <a:r>
                        <a:rPr lang="en-US" sz="1400" dirty="0" err="1">
                          <a:solidFill>
                            <a:schemeClr val="tx1"/>
                          </a:solidFill>
                          <a:effectLst/>
                          <a:latin typeface="Times New Roman" pitchFamily="18" charset="0"/>
                          <a:cs typeface="Times New Roman" pitchFamily="18" charset="0"/>
                        </a:rPr>
                        <a:t>khu</a:t>
                      </a:r>
                      <a:r>
                        <a:rPr lang="en-US" sz="1400" dirty="0">
                          <a:solidFill>
                            <a:schemeClr val="tx1"/>
                          </a:solidFill>
                          <a:effectLst/>
                          <a:latin typeface="Times New Roman" pitchFamily="18" charset="0"/>
                          <a:cs typeface="Times New Roman" pitchFamily="18" charset="0"/>
                        </a:rPr>
                        <a:t> </a:t>
                      </a:r>
                      <a:r>
                        <a:rPr lang="en-US" sz="1400" dirty="0" err="1">
                          <a:solidFill>
                            <a:schemeClr val="tx1"/>
                          </a:solidFill>
                          <a:effectLst/>
                          <a:latin typeface="Times New Roman" pitchFamily="18" charset="0"/>
                          <a:cs typeface="Times New Roman" pitchFamily="18" charset="0"/>
                        </a:rPr>
                        <a:t>vực</a:t>
                      </a:r>
                      <a:r>
                        <a:rPr lang="en-US" sz="1400" dirty="0">
                          <a:solidFill>
                            <a:schemeClr val="tx1"/>
                          </a:solidFill>
                          <a:effectLst/>
                          <a:latin typeface="Times New Roman" pitchFamily="18" charset="0"/>
                          <a:cs typeface="Times New Roman" pitchFamily="18" charset="0"/>
                        </a:rPr>
                        <a:t> </a:t>
                      </a:r>
                      <a:r>
                        <a:rPr lang="en-US" sz="1400" dirty="0" err="1">
                          <a:solidFill>
                            <a:schemeClr val="tx1"/>
                          </a:solidFill>
                          <a:effectLst/>
                          <a:latin typeface="Times New Roman" pitchFamily="18" charset="0"/>
                          <a:cs typeface="Times New Roman" pitchFamily="18" charset="0"/>
                        </a:rPr>
                        <a:t>nông</a:t>
                      </a:r>
                      <a:r>
                        <a:rPr lang="en-US" sz="1400" dirty="0">
                          <a:solidFill>
                            <a:schemeClr val="tx1"/>
                          </a:solidFill>
                          <a:effectLst/>
                          <a:latin typeface="Times New Roman" pitchFamily="18" charset="0"/>
                          <a:cs typeface="Times New Roman" pitchFamily="18" charset="0"/>
                        </a:rPr>
                        <a:t> </a:t>
                      </a:r>
                      <a:r>
                        <a:rPr lang="en-US" sz="1400" dirty="0" err="1">
                          <a:solidFill>
                            <a:schemeClr val="tx1"/>
                          </a:solidFill>
                          <a:effectLst/>
                          <a:latin typeface="Times New Roman" pitchFamily="18" charset="0"/>
                          <a:cs typeface="Times New Roman" pitchFamily="18" charset="0"/>
                        </a:rPr>
                        <a:t>nghiệp</a:t>
                      </a:r>
                      <a:r>
                        <a:rPr lang="en-US" sz="1400" dirty="0">
                          <a:solidFill>
                            <a:schemeClr val="tx1"/>
                          </a:solidFill>
                          <a:effectLst/>
                          <a:latin typeface="Times New Roman" pitchFamily="18" charset="0"/>
                          <a:cs typeface="Times New Roman" pitchFamily="18" charset="0"/>
                        </a:rPr>
                        <a:t> NLTS</a:t>
                      </a:r>
                      <a:endParaRPr lang="en-US" sz="1400" dirty="0">
                        <a:solidFill>
                          <a:schemeClr val="tx1"/>
                        </a:solidFill>
                        <a:effectLst/>
                        <a:latin typeface="Times New Roman" pitchFamily="18" charset="0"/>
                        <a:ea typeface="Times New Roman"/>
                        <a:cs typeface="Times New Roman" pitchFamily="18" charset="0"/>
                      </a:endParaRPr>
                    </a:p>
                  </a:txBody>
                  <a:tcPr marL="47995" marR="47995" marT="0" marB="0" anchor="ctr"/>
                </a:tc>
                <a:tc>
                  <a:txBody>
                    <a:bodyPr/>
                    <a:lstStyle/>
                    <a:p>
                      <a:pPr marL="0" marR="0" indent="10160" algn="ctr">
                        <a:lnSpc>
                          <a:spcPct val="115000"/>
                        </a:lnSpc>
                        <a:spcBef>
                          <a:spcPts val="200"/>
                        </a:spcBef>
                        <a:spcAft>
                          <a:spcPts val="200"/>
                        </a:spcAft>
                      </a:pPr>
                      <a:r>
                        <a:rPr lang="vi-VN" sz="1400">
                          <a:solidFill>
                            <a:schemeClr val="tx1"/>
                          </a:solidFill>
                          <a:effectLst/>
                          <a:latin typeface="Times New Roman" pitchFamily="18" charset="0"/>
                          <a:cs typeface="Times New Roman" pitchFamily="18" charset="0"/>
                        </a:rPr>
                        <a:t>%</a:t>
                      </a:r>
                      <a:endParaRPr lang="en-US" sz="1400">
                        <a:solidFill>
                          <a:schemeClr val="tx1"/>
                        </a:solidFill>
                        <a:effectLst/>
                        <a:latin typeface="Times New Roman" pitchFamily="18" charset="0"/>
                        <a:ea typeface="Arial"/>
                        <a:cs typeface="Times New Roman" pitchFamily="18" charset="0"/>
                      </a:endParaRPr>
                    </a:p>
                  </a:txBody>
                  <a:tcPr marL="47995" marR="47995" marT="0" marB="0" anchor="ctr"/>
                </a:tc>
                <a:tc>
                  <a:txBody>
                    <a:bodyPr/>
                    <a:lstStyle/>
                    <a:p>
                      <a:pPr marL="0" marR="0" indent="10160" algn="ctr">
                        <a:lnSpc>
                          <a:spcPct val="115000"/>
                        </a:lnSpc>
                        <a:spcBef>
                          <a:spcPts val="200"/>
                        </a:spcBef>
                        <a:spcAft>
                          <a:spcPts val="200"/>
                        </a:spcAft>
                      </a:pPr>
                      <a:r>
                        <a:rPr lang="vi-VN" sz="1400" dirty="0" smtClean="0">
                          <a:solidFill>
                            <a:schemeClr val="tx1"/>
                          </a:solidFill>
                          <a:effectLst/>
                          <a:latin typeface="Times New Roman" pitchFamily="18" charset="0"/>
                          <a:cs typeface="Times New Roman" pitchFamily="18" charset="0"/>
                        </a:rPr>
                        <a:t>4</a:t>
                      </a:r>
                      <a:r>
                        <a:rPr lang="en-US" sz="1400" dirty="0" smtClean="0">
                          <a:solidFill>
                            <a:schemeClr val="tx1"/>
                          </a:solidFill>
                          <a:effectLst/>
                          <a:latin typeface="Times New Roman" pitchFamily="18" charset="0"/>
                          <a:cs typeface="Times New Roman" pitchFamily="18" charset="0"/>
                        </a:rPr>
                        <a:t>1</a:t>
                      </a:r>
                      <a:r>
                        <a:rPr lang="vi-VN" sz="1400" dirty="0" smtClean="0">
                          <a:solidFill>
                            <a:schemeClr val="tx1"/>
                          </a:solidFill>
                          <a:effectLst/>
                          <a:latin typeface="Times New Roman" pitchFamily="18" charset="0"/>
                          <a:cs typeface="Times New Roman" pitchFamily="18" charset="0"/>
                        </a:rPr>
                        <a:t>,</a:t>
                      </a:r>
                      <a:r>
                        <a:rPr lang="en-US" sz="1400" dirty="0" smtClean="0">
                          <a:solidFill>
                            <a:schemeClr val="tx1"/>
                          </a:solidFill>
                          <a:effectLst/>
                          <a:latin typeface="Times New Roman" pitchFamily="18" charset="0"/>
                          <a:cs typeface="Times New Roman" pitchFamily="18" charset="0"/>
                        </a:rPr>
                        <a:t>95</a:t>
                      </a:r>
                      <a:endParaRPr lang="en-US" sz="1400" dirty="0">
                        <a:solidFill>
                          <a:schemeClr val="tx1"/>
                        </a:solidFill>
                        <a:effectLst/>
                        <a:latin typeface="Times New Roman" pitchFamily="18" charset="0"/>
                        <a:ea typeface="Arial"/>
                        <a:cs typeface="Times New Roman" pitchFamily="18" charset="0"/>
                      </a:endParaRPr>
                    </a:p>
                  </a:txBody>
                  <a:tcPr marL="47995" marR="47995" marT="0" marB="0" anchor="ctr"/>
                </a:tc>
              </a:tr>
              <a:tr h="280661">
                <a:tc vMerge="1">
                  <a:txBody>
                    <a:bodyPr/>
                    <a:lstStyle/>
                    <a:p>
                      <a:endParaRPr lang="en-US"/>
                    </a:p>
                  </a:txBody>
                  <a:tcPr/>
                </a:tc>
                <a:tc>
                  <a:txBody>
                    <a:bodyPr/>
                    <a:lstStyle/>
                    <a:p>
                      <a:pPr marL="0" marR="0" indent="0" algn="just">
                        <a:lnSpc>
                          <a:spcPct val="115000"/>
                        </a:lnSpc>
                        <a:spcBef>
                          <a:spcPts val="200"/>
                        </a:spcBef>
                        <a:spcAft>
                          <a:spcPts val="200"/>
                        </a:spcAft>
                      </a:pPr>
                      <a:r>
                        <a:rPr lang="en-US" sz="1400" dirty="0">
                          <a:solidFill>
                            <a:schemeClr val="tx1"/>
                          </a:solidFill>
                          <a:effectLst/>
                          <a:latin typeface="Times New Roman" pitchFamily="18" charset="0"/>
                          <a:cs typeface="Times New Roman" pitchFamily="18" charset="0"/>
                        </a:rPr>
                        <a:t>+ Lao </a:t>
                      </a:r>
                      <a:r>
                        <a:rPr lang="en-US" sz="1400" dirty="0" err="1">
                          <a:solidFill>
                            <a:schemeClr val="tx1"/>
                          </a:solidFill>
                          <a:effectLst/>
                          <a:latin typeface="Times New Roman" pitchFamily="18" charset="0"/>
                          <a:cs typeface="Times New Roman" pitchFamily="18" charset="0"/>
                        </a:rPr>
                        <a:t>động</a:t>
                      </a:r>
                      <a:r>
                        <a:rPr lang="en-US" sz="1400" dirty="0">
                          <a:solidFill>
                            <a:schemeClr val="tx1"/>
                          </a:solidFill>
                          <a:effectLst/>
                          <a:latin typeface="Times New Roman" pitchFamily="18" charset="0"/>
                          <a:cs typeface="Times New Roman" pitchFamily="18" charset="0"/>
                        </a:rPr>
                        <a:t> phi </a:t>
                      </a:r>
                      <a:r>
                        <a:rPr lang="en-US" sz="1400" dirty="0" err="1">
                          <a:solidFill>
                            <a:schemeClr val="tx1"/>
                          </a:solidFill>
                          <a:effectLst/>
                          <a:latin typeface="Times New Roman" pitchFamily="18" charset="0"/>
                          <a:cs typeface="Times New Roman" pitchFamily="18" charset="0"/>
                        </a:rPr>
                        <a:t>nông</a:t>
                      </a:r>
                      <a:r>
                        <a:rPr lang="en-US" sz="1400" dirty="0">
                          <a:solidFill>
                            <a:schemeClr val="tx1"/>
                          </a:solidFill>
                          <a:effectLst/>
                          <a:latin typeface="Times New Roman" pitchFamily="18" charset="0"/>
                          <a:cs typeface="Times New Roman" pitchFamily="18" charset="0"/>
                        </a:rPr>
                        <a:t> </a:t>
                      </a:r>
                      <a:r>
                        <a:rPr lang="en-US" sz="1400" dirty="0" err="1">
                          <a:solidFill>
                            <a:schemeClr val="tx1"/>
                          </a:solidFill>
                          <a:effectLst/>
                          <a:latin typeface="Times New Roman" pitchFamily="18" charset="0"/>
                          <a:cs typeface="Times New Roman" pitchFamily="18" charset="0"/>
                        </a:rPr>
                        <a:t>nghiệp</a:t>
                      </a:r>
                      <a:endParaRPr lang="en-US" sz="1400" dirty="0">
                        <a:solidFill>
                          <a:schemeClr val="tx1"/>
                        </a:solidFill>
                        <a:effectLst/>
                        <a:latin typeface="Times New Roman" pitchFamily="18" charset="0"/>
                        <a:ea typeface="Times New Roman"/>
                        <a:cs typeface="Times New Roman" pitchFamily="18" charset="0"/>
                      </a:endParaRPr>
                    </a:p>
                  </a:txBody>
                  <a:tcPr marL="47995" marR="47995" marT="0" marB="0" anchor="ctr"/>
                </a:tc>
                <a:tc>
                  <a:txBody>
                    <a:bodyPr/>
                    <a:lstStyle/>
                    <a:p>
                      <a:pPr marL="0" marR="0" indent="10160" algn="ctr">
                        <a:lnSpc>
                          <a:spcPct val="115000"/>
                        </a:lnSpc>
                        <a:spcBef>
                          <a:spcPts val="200"/>
                        </a:spcBef>
                        <a:spcAft>
                          <a:spcPts val="200"/>
                        </a:spcAft>
                      </a:pPr>
                      <a:r>
                        <a:rPr lang="vi-VN" sz="1400" dirty="0">
                          <a:solidFill>
                            <a:schemeClr val="tx1"/>
                          </a:solidFill>
                          <a:effectLst/>
                          <a:latin typeface="Times New Roman" pitchFamily="18" charset="0"/>
                          <a:cs typeface="Times New Roman" pitchFamily="18" charset="0"/>
                        </a:rPr>
                        <a:t>%</a:t>
                      </a:r>
                      <a:endParaRPr lang="en-US" sz="1400" dirty="0">
                        <a:solidFill>
                          <a:schemeClr val="tx1"/>
                        </a:solidFill>
                        <a:effectLst/>
                        <a:latin typeface="Times New Roman" pitchFamily="18" charset="0"/>
                        <a:ea typeface="Arial"/>
                        <a:cs typeface="Times New Roman" pitchFamily="18" charset="0"/>
                      </a:endParaRPr>
                    </a:p>
                  </a:txBody>
                  <a:tcPr marL="47995" marR="47995" marT="0" marB="0" anchor="ctr"/>
                </a:tc>
                <a:tc>
                  <a:txBody>
                    <a:bodyPr/>
                    <a:lstStyle/>
                    <a:p>
                      <a:pPr marL="0" marR="0" indent="10160" algn="ctr">
                        <a:lnSpc>
                          <a:spcPct val="115000"/>
                        </a:lnSpc>
                        <a:spcBef>
                          <a:spcPts val="200"/>
                        </a:spcBef>
                        <a:spcAft>
                          <a:spcPts val="200"/>
                        </a:spcAft>
                      </a:pPr>
                      <a:r>
                        <a:rPr lang="en-US" sz="1400" dirty="0" smtClean="0">
                          <a:solidFill>
                            <a:schemeClr val="tx1"/>
                          </a:solidFill>
                          <a:effectLst/>
                          <a:latin typeface="Times New Roman" pitchFamily="18" charset="0"/>
                          <a:cs typeface="Times New Roman" pitchFamily="18" charset="0"/>
                        </a:rPr>
                        <a:t>58,05</a:t>
                      </a:r>
                      <a:endParaRPr lang="en-US" sz="1400" dirty="0">
                        <a:solidFill>
                          <a:schemeClr val="tx1"/>
                        </a:solidFill>
                        <a:effectLst/>
                        <a:latin typeface="Times New Roman" pitchFamily="18" charset="0"/>
                        <a:ea typeface="Arial"/>
                        <a:cs typeface="Times New Roman" pitchFamily="18" charset="0"/>
                      </a:endParaRPr>
                    </a:p>
                  </a:txBody>
                  <a:tcPr marL="47995" marR="47995" marT="0" marB="0" anchor="ctr"/>
                </a:tc>
              </a:tr>
              <a:tr h="419921">
                <a:tc rowSpan="2">
                  <a:txBody>
                    <a:bodyPr/>
                    <a:lstStyle/>
                    <a:p>
                      <a:pPr marL="0" marR="0" indent="0" algn="ctr">
                        <a:lnSpc>
                          <a:spcPct val="115000"/>
                        </a:lnSpc>
                        <a:spcBef>
                          <a:spcPts val="200"/>
                        </a:spcBef>
                        <a:spcAft>
                          <a:spcPts val="200"/>
                        </a:spcAft>
                      </a:pPr>
                      <a:r>
                        <a:rPr lang="en-US" sz="1400" b="0" dirty="0">
                          <a:solidFill>
                            <a:schemeClr val="tx1"/>
                          </a:solidFill>
                          <a:effectLst/>
                          <a:latin typeface="Times New Roman" pitchFamily="18" charset="0"/>
                          <a:cs typeface="Times New Roman" pitchFamily="18" charset="0"/>
                        </a:rPr>
                        <a:t>9</a:t>
                      </a:r>
                      <a:endParaRPr lang="en-US" sz="1400" b="0" dirty="0">
                        <a:solidFill>
                          <a:schemeClr val="tx1"/>
                        </a:solidFill>
                        <a:effectLst/>
                        <a:latin typeface="Times New Roman" pitchFamily="18" charset="0"/>
                        <a:ea typeface="Times New Roman"/>
                        <a:cs typeface="Times New Roman" pitchFamily="18" charset="0"/>
                      </a:endParaRPr>
                    </a:p>
                  </a:txBody>
                  <a:tcPr marL="47995" marR="47995" marT="0" marB="0" anchor="ctr"/>
                </a:tc>
                <a:tc>
                  <a:txBody>
                    <a:bodyPr/>
                    <a:lstStyle/>
                    <a:p>
                      <a:pPr marL="0" marR="0" indent="0" algn="just">
                        <a:lnSpc>
                          <a:spcPct val="115000"/>
                        </a:lnSpc>
                        <a:spcBef>
                          <a:spcPts val="200"/>
                        </a:spcBef>
                        <a:spcAft>
                          <a:spcPts val="200"/>
                        </a:spcAft>
                      </a:pPr>
                      <a:r>
                        <a:rPr lang="en-US" sz="1400" dirty="0" err="1">
                          <a:solidFill>
                            <a:schemeClr val="tx1"/>
                          </a:solidFill>
                          <a:effectLst/>
                          <a:latin typeface="Times New Roman" pitchFamily="18" charset="0"/>
                          <a:cs typeface="Times New Roman" pitchFamily="18" charset="0"/>
                        </a:rPr>
                        <a:t>Số</a:t>
                      </a:r>
                      <a:r>
                        <a:rPr lang="en-US" sz="1400" dirty="0">
                          <a:solidFill>
                            <a:schemeClr val="tx1"/>
                          </a:solidFill>
                          <a:effectLst/>
                          <a:latin typeface="Times New Roman" pitchFamily="18" charset="0"/>
                          <a:cs typeface="Times New Roman" pitchFamily="18" charset="0"/>
                        </a:rPr>
                        <a:t> </a:t>
                      </a:r>
                      <a:r>
                        <a:rPr lang="en-US" sz="1400" dirty="0" err="1">
                          <a:solidFill>
                            <a:schemeClr val="tx1"/>
                          </a:solidFill>
                          <a:effectLst/>
                          <a:latin typeface="Times New Roman" pitchFamily="18" charset="0"/>
                          <a:cs typeface="Times New Roman" pitchFamily="18" charset="0"/>
                        </a:rPr>
                        <a:t>bác</a:t>
                      </a:r>
                      <a:r>
                        <a:rPr lang="en-US" sz="1400" dirty="0">
                          <a:solidFill>
                            <a:schemeClr val="tx1"/>
                          </a:solidFill>
                          <a:effectLst/>
                          <a:latin typeface="Times New Roman" pitchFamily="18" charset="0"/>
                          <a:cs typeface="Times New Roman" pitchFamily="18" charset="0"/>
                        </a:rPr>
                        <a:t> </a:t>
                      </a:r>
                      <a:r>
                        <a:rPr lang="en-US" sz="1400" dirty="0" err="1">
                          <a:solidFill>
                            <a:schemeClr val="tx1"/>
                          </a:solidFill>
                          <a:effectLst/>
                          <a:latin typeface="Times New Roman" pitchFamily="18" charset="0"/>
                          <a:cs typeface="Times New Roman" pitchFamily="18" charset="0"/>
                        </a:rPr>
                        <a:t>sĩ</a:t>
                      </a:r>
                      <a:r>
                        <a:rPr lang="en-US" sz="1400" dirty="0">
                          <a:solidFill>
                            <a:schemeClr val="tx1"/>
                          </a:solidFill>
                          <a:effectLst/>
                          <a:latin typeface="Times New Roman" pitchFamily="18" charset="0"/>
                          <a:cs typeface="Times New Roman" pitchFamily="18" charset="0"/>
                        </a:rPr>
                        <a:t> </a:t>
                      </a:r>
                      <a:r>
                        <a:rPr lang="en-US" sz="1400" dirty="0" err="1">
                          <a:solidFill>
                            <a:schemeClr val="tx1"/>
                          </a:solidFill>
                          <a:effectLst/>
                          <a:latin typeface="Times New Roman" pitchFamily="18" charset="0"/>
                          <a:cs typeface="Times New Roman" pitchFamily="18" charset="0"/>
                        </a:rPr>
                        <a:t>trên</a:t>
                      </a:r>
                      <a:r>
                        <a:rPr lang="en-US" sz="1400" dirty="0">
                          <a:solidFill>
                            <a:schemeClr val="tx1"/>
                          </a:solidFill>
                          <a:effectLst/>
                          <a:latin typeface="Times New Roman" pitchFamily="18" charset="0"/>
                          <a:cs typeface="Times New Roman" pitchFamily="18" charset="0"/>
                        </a:rPr>
                        <a:t> </a:t>
                      </a:r>
                      <a:r>
                        <a:rPr lang="en-US" sz="1400" dirty="0" err="1">
                          <a:solidFill>
                            <a:schemeClr val="tx1"/>
                          </a:solidFill>
                          <a:effectLst/>
                          <a:latin typeface="Times New Roman" pitchFamily="18" charset="0"/>
                          <a:cs typeface="Times New Roman" pitchFamily="18" charset="0"/>
                        </a:rPr>
                        <a:t>vạn</a:t>
                      </a:r>
                      <a:r>
                        <a:rPr lang="en-US" sz="1400" dirty="0">
                          <a:solidFill>
                            <a:schemeClr val="tx1"/>
                          </a:solidFill>
                          <a:effectLst/>
                          <a:latin typeface="Times New Roman" pitchFamily="18" charset="0"/>
                          <a:cs typeface="Times New Roman" pitchFamily="18" charset="0"/>
                        </a:rPr>
                        <a:t> </a:t>
                      </a:r>
                      <a:r>
                        <a:rPr lang="en-US" sz="1400" dirty="0" err="1">
                          <a:solidFill>
                            <a:schemeClr val="tx1"/>
                          </a:solidFill>
                          <a:effectLst/>
                          <a:latin typeface="Times New Roman" pitchFamily="18" charset="0"/>
                          <a:cs typeface="Times New Roman" pitchFamily="18" charset="0"/>
                        </a:rPr>
                        <a:t>dân</a:t>
                      </a:r>
                      <a:endParaRPr lang="en-US" sz="1400" dirty="0">
                        <a:solidFill>
                          <a:schemeClr val="tx1"/>
                        </a:solidFill>
                        <a:effectLst/>
                        <a:latin typeface="Times New Roman" pitchFamily="18" charset="0"/>
                        <a:ea typeface="Times New Roman"/>
                        <a:cs typeface="Times New Roman" pitchFamily="18" charset="0"/>
                      </a:endParaRPr>
                    </a:p>
                  </a:txBody>
                  <a:tcPr marL="47995" marR="47995" marT="0" marB="0" anchor="ctr"/>
                </a:tc>
                <a:tc>
                  <a:txBody>
                    <a:bodyPr/>
                    <a:lstStyle/>
                    <a:p>
                      <a:pPr marL="0" marR="0" indent="10160" algn="ctr">
                        <a:lnSpc>
                          <a:spcPct val="115000"/>
                        </a:lnSpc>
                        <a:spcBef>
                          <a:spcPts val="200"/>
                        </a:spcBef>
                        <a:spcAft>
                          <a:spcPts val="200"/>
                        </a:spcAft>
                      </a:pPr>
                      <a:r>
                        <a:rPr lang="vi-VN" sz="1400" dirty="0">
                          <a:solidFill>
                            <a:schemeClr val="tx1"/>
                          </a:solidFill>
                          <a:effectLst/>
                          <a:latin typeface="Times New Roman" pitchFamily="18" charset="0"/>
                          <a:cs typeface="Times New Roman" pitchFamily="18" charset="0"/>
                        </a:rPr>
                        <a:t>Bác sĩ</a:t>
                      </a:r>
                      <a:endParaRPr lang="en-US" sz="1400" dirty="0">
                        <a:solidFill>
                          <a:schemeClr val="tx1"/>
                        </a:solidFill>
                        <a:effectLst/>
                        <a:latin typeface="Times New Roman" pitchFamily="18" charset="0"/>
                        <a:ea typeface="Arial"/>
                        <a:cs typeface="Times New Roman" pitchFamily="18" charset="0"/>
                      </a:endParaRPr>
                    </a:p>
                  </a:txBody>
                  <a:tcPr marL="47995" marR="47995" marT="0" marB="0" anchor="ctr"/>
                </a:tc>
                <a:tc>
                  <a:txBody>
                    <a:bodyPr/>
                    <a:lstStyle/>
                    <a:p>
                      <a:pPr marL="0" marR="0" indent="10160" algn="ctr">
                        <a:lnSpc>
                          <a:spcPct val="115000"/>
                        </a:lnSpc>
                        <a:spcBef>
                          <a:spcPts val="200"/>
                        </a:spcBef>
                        <a:spcAft>
                          <a:spcPts val="200"/>
                        </a:spcAft>
                      </a:pPr>
                      <a:r>
                        <a:rPr lang="vi-VN" sz="1400" dirty="0" smtClean="0">
                          <a:solidFill>
                            <a:schemeClr val="tx1"/>
                          </a:solidFill>
                          <a:effectLst/>
                          <a:latin typeface="Times New Roman" pitchFamily="18" charset="0"/>
                          <a:cs typeface="Times New Roman" pitchFamily="18" charset="0"/>
                        </a:rPr>
                        <a:t>10</a:t>
                      </a:r>
                      <a:r>
                        <a:rPr lang="en-US" sz="1400" dirty="0" smtClean="0">
                          <a:solidFill>
                            <a:schemeClr val="tx1"/>
                          </a:solidFill>
                          <a:effectLst/>
                          <a:latin typeface="Times New Roman" pitchFamily="18" charset="0"/>
                          <a:cs typeface="Times New Roman" pitchFamily="18" charset="0"/>
                        </a:rPr>
                        <a:t>,3</a:t>
                      </a:r>
                      <a:endParaRPr lang="en-US" sz="1400" dirty="0">
                        <a:solidFill>
                          <a:schemeClr val="tx1"/>
                        </a:solidFill>
                        <a:effectLst/>
                        <a:latin typeface="Times New Roman" pitchFamily="18" charset="0"/>
                        <a:ea typeface="Arial"/>
                        <a:cs typeface="Times New Roman" pitchFamily="18" charset="0"/>
                      </a:endParaRPr>
                    </a:p>
                  </a:txBody>
                  <a:tcPr marL="47995" marR="47995" marT="0" marB="0" anchor="ctr"/>
                </a:tc>
              </a:tr>
              <a:tr h="420991">
                <a:tc vMerge="1">
                  <a:txBody>
                    <a:bodyPr/>
                    <a:lstStyle/>
                    <a:p>
                      <a:endParaRPr lang="en-US"/>
                    </a:p>
                  </a:txBody>
                  <a:tcPr/>
                </a:tc>
                <a:tc>
                  <a:txBody>
                    <a:bodyPr/>
                    <a:lstStyle/>
                    <a:p>
                      <a:pPr marL="0" marR="0" algn="just">
                        <a:lnSpc>
                          <a:spcPct val="115000"/>
                        </a:lnSpc>
                        <a:spcBef>
                          <a:spcPts val="200"/>
                        </a:spcBef>
                        <a:spcAft>
                          <a:spcPts val="200"/>
                        </a:spcAft>
                      </a:pPr>
                      <a:r>
                        <a:rPr lang="vi-VN" sz="1400" dirty="0">
                          <a:solidFill>
                            <a:schemeClr val="tx1"/>
                          </a:solidFill>
                          <a:effectLst/>
                          <a:latin typeface="Times New Roman" pitchFamily="18" charset="0"/>
                          <a:cs typeface="Times New Roman" pitchFamily="18" charset="0"/>
                        </a:rPr>
                        <a:t>Số giường bệnh trên 1 vạn dân (không tính trạm y tế)</a:t>
                      </a:r>
                      <a:endParaRPr lang="en-US" sz="1400" dirty="0">
                        <a:solidFill>
                          <a:schemeClr val="tx1"/>
                        </a:solidFill>
                        <a:effectLst/>
                        <a:latin typeface="Times New Roman" pitchFamily="18" charset="0"/>
                        <a:ea typeface="Arial"/>
                        <a:cs typeface="Times New Roman" pitchFamily="18" charset="0"/>
                      </a:endParaRPr>
                    </a:p>
                  </a:txBody>
                  <a:tcPr marL="47995" marR="47995" marT="0" marB="0" anchor="ctr"/>
                </a:tc>
                <a:tc>
                  <a:txBody>
                    <a:bodyPr/>
                    <a:lstStyle/>
                    <a:p>
                      <a:pPr marL="0" marR="0" indent="10160" algn="ctr">
                        <a:lnSpc>
                          <a:spcPct val="115000"/>
                        </a:lnSpc>
                        <a:spcBef>
                          <a:spcPts val="200"/>
                        </a:spcBef>
                        <a:spcAft>
                          <a:spcPts val="200"/>
                        </a:spcAft>
                      </a:pPr>
                      <a:r>
                        <a:rPr lang="vi-VN" sz="1400" dirty="0">
                          <a:solidFill>
                            <a:schemeClr val="tx1"/>
                          </a:solidFill>
                          <a:effectLst/>
                          <a:latin typeface="Times New Roman" pitchFamily="18" charset="0"/>
                          <a:cs typeface="Times New Roman" pitchFamily="18" charset="0"/>
                        </a:rPr>
                        <a:t>Giường</a:t>
                      </a:r>
                      <a:endParaRPr lang="en-US" sz="1400" dirty="0">
                        <a:solidFill>
                          <a:schemeClr val="tx1"/>
                        </a:solidFill>
                        <a:effectLst/>
                        <a:latin typeface="Times New Roman" pitchFamily="18" charset="0"/>
                        <a:ea typeface="Arial"/>
                        <a:cs typeface="Times New Roman" pitchFamily="18" charset="0"/>
                      </a:endParaRPr>
                    </a:p>
                  </a:txBody>
                  <a:tcPr marL="47995" marR="47995" marT="0" marB="0" anchor="ctr"/>
                </a:tc>
                <a:tc>
                  <a:txBody>
                    <a:bodyPr/>
                    <a:lstStyle/>
                    <a:p>
                      <a:pPr marL="0" marR="0" indent="10160" algn="ctr">
                        <a:lnSpc>
                          <a:spcPct val="115000"/>
                        </a:lnSpc>
                        <a:spcBef>
                          <a:spcPts val="200"/>
                        </a:spcBef>
                        <a:spcAft>
                          <a:spcPts val="200"/>
                        </a:spcAft>
                      </a:pPr>
                      <a:r>
                        <a:rPr lang="vi-VN" sz="1400" dirty="0" smtClean="0">
                          <a:solidFill>
                            <a:schemeClr val="tx1"/>
                          </a:solidFill>
                          <a:effectLst/>
                          <a:latin typeface="Times New Roman" pitchFamily="18" charset="0"/>
                          <a:cs typeface="Times New Roman" pitchFamily="18" charset="0"/>
                        </a:rPr>
                        <a:t>31,</a:t>
                      </a:r>
                      <a:r>
                        <a:rPr lang="en-US" sz="1400" dirty="0" smtClean="0">
                          <a:solidFill>
                            <a:schemeClr val="tx1"/>
                          </a:solidFill>
                          <a:effectLst/>
                          <a:latin typeface="Times New Roman" pitchFamily="18" charset="0"/>
                          <a:cs typeface="Times New Roman" pitchFamily="18" charset="0"/>
                        </a:rPr>
                        <a:t>9</a:t>
                      </a:r>
                      <a:endParaRPr lang="en-US" sz="1400" dirty="0">
                        <a:solidFill>
                          <a:schemeClr val="tx1"/>
                        </a:solidFill>
                        <a:effectLst/>
                        <a:latin typeface="Times New Roman" pitchFamily="18" charset="0"/>
                        <a:ea typeface="Arial"/>
                        <a:cs typeface="Times New Roman" pitchFamily="18" charset="0"/>
                      </a:endParaRPr>
                    </a:p>
                  </a:txBody>
                  <a:tcPr marL="47995" marR="47995" marT="0" marB="0" anchor="ctr"/>
                </a:tc>
              </a:tr>
              <a:tr h="420991">
                <a:tc>
                  <a:txBody>
                    <a:bodyPr/>
                    <a:lstStyle/>
                    <a:p>
                      <a:pPr marL="0" marR="0" indent="0" algn="ctr">
                        <a:lnSpc>
                          <a:spcPct val="115000"/>
                        </a:lnSpc>
                        <a:spcBef>
                          <a:spcPts val="200"/>
                        </a:spcBef>
                        <a:spcAft>
                          <a:spcPts val="200"/>
                        </a:spcAft>
                      </a:pPr>
                      <a:r>
                        <a:rPr lang="en-US" sz="1400" b="0" dirty="0">
                          <a:solidFill>
                            <a:schemeClr val="tx1"/>
                          </a:solidFill>
                          <a:effectLst/>
                          <a:latin typeface="Times New Roman" pitchFamily="18" charset="0"/>
                          <a:cs typeface="Times New Roman" pitchFamily="18" charset="0"/>
                        </a:rPr>
                        <a:t>10</a:t>
                      </a:r>
                      <a:endParaRPr lang="en-US" sz="1400" b="0" dirty="0">
                        <a:solidFill>
                          <a:schemeClr val="tx1"/>
                        </a:solidFill>
                        <a:effectLst/>
                        <a:latin typeface="Times New Roman" pitchFamily="18" charset="0"/>
                        <a:ea typeface="Times New Roman"/>
                        <a:cs typeface="Times New Roman" pitchFamily="18" charset="0"/>
                      </a:endParaRPr>
                    </a:p>
                  </a:txBody>
                  <a:tcPr marL="47995" marR="47995" marT="0" marB="0" anchor="ctr"/>
                </a:tc>
                <a:tc>
                  <a:txBody>
                    <a:bodyPr/>
                    <a:lstStyle/>
                    <a:p>
                      <a:pPr marL="0" marR="0" indent="0" algn="just">
                        <a:lnSpc>
                          <a:spcPct val="115000"/>
                        </a:lnSpc>
                        <a:spcBef>
                          <a:spcPts val="200"/>
                        </a:spcBef>
                        <a:spcAft>
                          <a:spcPts val="200"/>
                        </a:spcAft>
                      </a:pPr>
                      <a:r>
                        <a:rPr lang="en-US" sz="1400" dirty="0" err="1">
                          <a:solidFill>
                            <a:schemeClr val="tx1"/>
                          </a:solidFill>
                          <a:effectLst/>
                          <a:latin typeface="Times New Roman" pitchFamily="18" charset="0"/>
                          <a:cs typeface="Times New Roman" pitchFamily="18" charset="0"/>
                        </a:rPr>
                        <a:t>Tổng</a:t>
                      </a:r>
                      <a:r>
                        <a:rPr lang="en-US" sz="1400" dirty="0">
                          <a:solidFill>
                            <a:schemeClr val="tx1"/>
                          </a:solidFill>
                          <a:effectLst/>
                          <a:latin typeface="Times New Roman" pitchFamily="18" charset="0"/>
                          <a:cs typeface="Times New Roman" pitchFamily="18" charset="0"/>
                        </a:rPr>
                        <a:t> </a:t>
                      </a:r>
                      <a:r>
                        <a:rPr lang="en-US" sz="1400" dirty="0" err="1">
                          <a:solidFill>
                            <a:schemeClr val="tx1"/>
                          </a:solidFill>
                          <a:effectLst/>
                          <a:latin typeface="Times New Roman" pitchFamily="18" charset="0"/>
                          <a:cs typeface="Times New Roman" pitchFamily="18" charset="0"/>
                        </a:rPr>
                        <a:t>tỷ</a:t>
                      </a:r>
                      <a:r>
                        <a:rPr lang="en-US" sz="1400" dirty="0">
                          <a:solidFill>
                            <a:schemeClr val="tx1"/>
                          </a:solidFill>
                          <a:effectLst/>
                          <a:latin typeface="Times New Roman" pitchFamily="18" charset="0"/>
                          <a:cs typeface="Times New Roman" pitchFamily="18" charset="0"/>
                        </a:rPr>
                        <a:t> </a:t>
                      </a:r>
                      <a:r>
                        <a:rPr lang="en-US" sz="1400" dirty="0" err="1">
                          <a:solidFill>
                            <a:schemeClr val="tx1"/>
                          </a:solidFill>
                          <a:effectLst/>
                          <a:latin typeface="Times New Roman" pitchFamily="18" charset="0"/>
                          <a:cs typeface="Times New Roman" pitchFamily="18" charset="0"/>
                        </a:rPr>
                        <a:t>suất</a:t>
                      </a:r>
                      <a:r>
                        <a:rPr lang="en-US" sz="1400" dirty="0">
                          <a:solidFill>
                            <a:schemeClr val="tx1"/>
                          </a:solidFill>
                          <a:effectLst/>
                          <a:latin typeface="Times New Roman" pitchFamily="18" charset="0"/>
                          <a:cs typeface="Times New Roman" pitchFamily="18" charset="0"/>
                        </a:rPr>
                        <a:t> </a:t>
                      </a:r>
                      <a:r>
                        <a:rPr lang="en-US" sz="1400" dirty="0" err="1">
                          <a:solidFill>
                            <a:schemeClr val="tx1"/>
                          </a:solidFill>
                          <a:effectLst/>
                          <a:latin typeface="Times New Roman" pitchFamily="18" charset="0"/>
                          <a:cs typeface="Times New Roman" pitchFamily="18" charset="0"/>
                        </a:rPr>
                        <a:t>sinh</a:t>
                      </a:r>
                      <a:endParaRPr lang="en-US" sz="1400" dirty="0">
                        <a:solidFill>
                          <a:schemeClr val="tx1"/>
                        </a:solidFill>
                        <a:effectLst/>
                        <a:latin typeface="Times New Roman" pitchFamily="18" charset="0"/>
                        <a:ea typeface="Times New Roman"/>
                        <a:cs typeface="Times New Roman" pitchFamily="18" charset="0"/>
                      </a:endParaRPr>
                    </a:p>
                  </a:txBody>
                  <a:tcPr marL="47995" marR="47995" marT="0" marB="0" anchor="ctr"/>
                </a:tc>
                <a:tc>
                  <a:txBody>
                    <a:bodyPr/>
                    <a:lstStyle/>
                    <a:p>
                      <a:pPr marL="0" marR="0" indent="10160" algn="ctr">
                        <a:lnSpc>
                          <a:spcPct val="115000"/>
                        </a:lnSpc>
                        <a:spcBef>
                          <a:spcPts val="200"/>
                        </a:spcBef>
                        <a:spcAft>
                          <a:spcPts val="200"/>
                        </a:spcAft>
                      </a:pPr>
                      <a:r>
                        <a:rPr lang="vi-VN" sz="1400">
                          <a:solidFill>
                            <a:schemeClr val="tx1"/>
                          </a:solidFill>
                          <a:effectLst/>
                          <a:latin typeface="Times New Roman" pitchFamily="18" charset="0"/>
                          <a:cs typeface="Times New Roman" pitchFamily="18" charset="0"/>
                        </a:rPr>
                        <a:t>Con/PN</a:t>
                      </a:r>
                      <a:endParaRPr lang="en-US" sz="1400">
                        <a:solidFill>
                          <a:schemeClr val="tx1"/>
                        </a:solidFill>
                        <a:effectLst/>
                        <a:latin typeface="Times New Roman" pitchFamily="18" charset="0"/>
                        <a:ea typeface="Arial"/>
                        <a:cs typeface="Times New Roman" pitchFamily="18" charset="0"/>
                      </a:endParaRPr>
                    </a:p>
                  </a:txBody>
                  <a:tcPr marL="47995" marR="47995" marT="0" marB="0" anchor="ctr"/>
                </a:tc>
                <a:tc>
                  <a:txBody>
                    <a:bodyPr/>
                    <a:lstStyle/>
                    <a:p>
                      <a:pPr marL="0" marR="0" indent="10160" algn="ctr">
                        <a:lnSpc>
                          <a:spcPct val="115000"/>
                        </a:lnSpc>
                        <a:spcBef>
                          <a:spcPts val="200"/>
                        </a:spcBef>
                        <a:spcAft>
                          <a:spcPts val="200"/>
                        </a:spcAft>
                      </a:pPr>
                      <a:r>
                        <a:rPr lang="vi-VN" sz="1400" dirty="0" smtClean="0">
                          <a:solidFill>
                            <a:schemeClr val="tx1"/>
                          </a:solidFill>
                          <a:effectLst/>
                          <a:latin typeface="Times New Roman" pitchFamily="18" charset="0"/>
                          <a:cs typeface="Times New Roman" pitchFamily="18" charset="0"/>
                        </a:rPr>
                        <a:t>1,8</a:t>
                      </a:r>
                      <a:r>
                        <a:rPr lang="en-US" sz="1400" dirty="0" smtClean="0">
                          <a:solidFill>
                            <a:schemeClr val="tx1"/>
                          </a:solidFill>
                          <a:effectLst/>
                          <a:latin typeface="Times New Roman" pitchFamily="18" charset="0"/>
                          <a:cs typeface="Times New Roman" pitchFamily="18" charset="0"/>
                        </a:rPr>
                        <a:t>7</a:t>
                      </a:r>
                      <a:endParaRPr lang="en-US" sz="1400" dirty="0">
                        <a:solidFill>
                          <a:schemeClr val="tx1"/>
                        </a:solidFill>
                        <a:effectLst/>
                        <a:latin typeface="Times New Roman" pitchFamily="18" charset="0"/>
                        <a:ea typeface="Arial"/>
                        <a:cs typeface="Times New Roman" pitchFamily="18" charset="0"/>
                      </a:endParaRPr>
                    </a:p>
                  </a:txBody>
                  <a:tcPr marL="47995" marR="47995" marT="0" marB="0" anchor="ctr"/>
                </a:tc>
              </a:tr>
              <a:tr h="280661">
                <a:tc>
                  <a:txBody>
                    <a:bodyPr/>
                    <a:lstStyle/>
                    <a:p>
                      <a:pPr marL="0" marR="0" indent="0" algn="ctr">
                        <a:lnSpc>
                          <a:spcPct val="115000"/>
                        </a:lnSpc>
                        <a:spcBef>
                          <a:spcPts val="200"/>
                        </a:spcBef>
                        <a:spcAft>
                          <a:spcPts val="200"/>
                        </a:spcAft>
                      </a:pPr>
                      <a:r>
                        <a:rPr lang="en-US" sz="1400" b="0" dirty="0">
                          <a:solidFill>
                            <a:schemeClr val="tx1"/>
                          </a:solidFill>
                          <a:effectLst/>
                          <a:latin typeface="Times New Roman" pitchFamily="18" charset="0"/>
                          <a:cs typeface="Times New Roman" pitchFamily="18" charset="0"/>
                        </a:rPr>
                        <a:t>11</a:t>
                      </a:r>
                      <a:endParaRPr lang="en-US" sz="1400" b="0" dirty="0">
                        <a:solidFill>
                          <a:schemeClr val="tx1"/>
                        </a:solidFill>
                        <a:effectLst/>
                        <a:latin typeface="Times New Roman" pitchFamily="18" charset="0"/>
                        <a:ea typeface="Times New Roman"/>
                        <a:cs typeface="Times New Roman" pitchFamily="18" charset="0"/>
                      </a:endParaRPr>
                    </a:p>
                  </a:txBody>
                  <a:tcPr marL="47995" marR="47995" marT="0" marB="0" anchor="ctr"/>
                </a:tc>
                <a:tc>
                  <a:txBody>
                    <a:bodyPr/>
                    <a:lstStyle/>
                    <a:p>
                      <a:pPr marL="0" marR="0" indent="0" algn="just">
                        <a:lnSpc>
                          <a:spcPct val="115000"/>
                        </a:lnSpc>
                        <a:spcBef>
                          <a:spcPts val="200"/>
                        </a:spcBef>
                        <a:spcAft>
                          <a:spcPts val="200"/>
                        </a:spcAft>
                      </a:pPr>
                      <a:r>
                        <a:rPr lang="en-US" sz="1400" dirty="0" err="1">
                          <a:solidFill>
                            <a:schemeClr val="tx1"/>
                          </a:solidFill>
                          <a:effectLst/>
                          <a:latin typeface="Times New Roman" pitchFamily="18" charset="0"/>
                          <a:cs typeface="Times New Roman" pitchFamily="18" charset="0"/>
                        </a:rPr>
                        <a:t>Tỷ</a:t>
                      </a:r>
                      <a:r>
                        <a:rPr lang="en-US" sz="1400" dirty="0">
                          <a:solidFill>
                            <a:schemeClr val="tx1"/>
                          </a:solidFill>
                          <a:effectLst/>
                          <a:latin typeface="Times New Roman" pitchFamily="18" charset="0"/>
                          <a:cs typeface="Times New Roman" pitchFamily="18" charset="0"/>
                        </a:rPr>
                        <a:t> </a:t>
                      </a:r>
                      <a:r>
                        <a:rPr lang="en-US" sz="1400" dirty="0" err="1">
                          <a:solidFill>
                            <a:schemeClr val="tx1"/>
                          </a:solidFill>
                          <a:effectLst/>
                          <a:latin typeface="Times New Roman" pitchFamily="18" charset="0"/>
                          <a:cs typeface="Times New Roman" pitchFamily="18" charset="0"/>
                        </a:rPr>
                        <a:t>lệ</a:t>
                      </a:r>
                      <a:r>
                        <a:rPr lang="vi-VN" sz="1400" dirty="0">
                          <a:solidFill>
                            <a:schemeClr val="tx1"/>
                          </a:solidFill>
                          <a:effectLst/>
                          <a:latin typeface="Times New Roman" pitchFamily="18" charset="0"/>
                          <a:cs typeface="Times New Roman" pitchFamily="18" charset="0"/>
                        </a:rPr>
                        <a:t> hộ nghèo</a:t>
                      </a:r>
                      <a:r>
                        <a:rPr lang="en-US" sz="1400" dirty="0">
                          <a:solidFill>
                            <a:schemeClr val="tx1"/>
                          </a:solidFill>
                          <a:effectLst/>
                          <a:latin typeface="Times New Roman" pitchFamily="18" charset="0"/>
                          <a:cs typeface="Times New Roman" pitchFamily="18" charset="0"/>
                        </a:rPr>
                        <a:t> </a:t>
                      </a:r>
                      <a:r>
                        <a:rPr lang="en-US" sz="1400" dirty="0" err="1">
                          <a:solidFill>
                            <a:schemeClr val="tx1"/>
                          </a:solidFill>
                          <a:effectLst/>
                          <a:latin typeface="Times New Roman" pitchFamily="18" charset="0"/>
                          <a:cs typeface="Times New Roman" pitchFamily="18" charset="0"/>
                        </a:rPr>
                        <a:t>giảm</a:t>
                      </a:r>
                      <a:endParaRPr lang="en-US" sz="1400" dirty="0">
                        <a:solidFill>
                          <a:schemeClr val="tx1"/>
                        </a:solidFill>
                        <a:effectLst/>
                        <a:latin typeface="Times New Roman" pitchFamily="18" charset="0"/>
                        <a:ea typeface="Times New Roman"/>
                        <a:cs typeface="Times New Roman" pitchFamily="18" charset="0"/>
                      </a:endParaRPr>
                    </a:p>
                  </a:txBody>
                  <a:tcPr marL="47995" marR="47995" marT="0" marB="0" anchor="ctr"/>
                </a:tc>
                <a:tc>
                  <a:txBody>
                    <a:bodyPr/>
                    <a:lstStyle/>
                    <a:p>
                      <a:pPr marL="0" marR="0" indent="10160" algn="ctr">
                        <a:lnSpc>
                          <a:spcPct val="115000"/>
                        </a:lnSpc>
                        <a:spcBef>
                          <a:spcPts val="200"/>
                        </a:spcBef>
                        <a:spcAft>
                          <a:spcPts val="200"/>
                        </a:spcAft>
                      </a:pPr>
                      <a:r>
                        <a:rPr lang="vi-VN" sz="1400">
                          <a:solidFill>
                            <a:schemeClr val="tx1"/>
                          </a:solidFill>
                          <a:effectLst/>
                          <a:latin typeface="Times New Roman" pitchFamily="18" charset="0"/>
                          <a:cs typeface="Times New Roman" pitchFamily="18" charset="0"/>
                        </a:rPr>
                        <a:t>%</a:t>
                      </a:r>
                      <a:endParaRPr lang="en-US" sz="1400">
                        <a:solidFill>
                          <a:schemeClr val="tx1"/>
                        </a:solidFill>
                        <a:effectLst/>
                        <a:latin typeface="Times New Roman" pitchFamily="18" charset="0"/>
                        <a:ea typeface="Arial"/>
                        <a:cs typeface="Times New Roman" pitchFamily="18" charset="0"/>
                      </a:endParaRPr>
                    </a:p>
                  </a:txBody>
                  <a:tcPr marL="47995" marR="47995" marT="0" marB="0" anchor="ctr"/>
                </a:tc>
                <a:tc>
                  <a:txBody>
                    <a:bodyPr/>
                    <a:lstStyle/>
                    <a:p>
                      <a:pPr marL="0" marR="0" indent="10160" algn="ctr">
                        <a:lnSpc>
                          <a:spcPct val="115000"/>
                        </a:lnSpc>
                        <a:spcBef>
                          <a:spcPts val="200"/>
                        </a:spcBef>
                        <a:spcAft>
                          <a:spcPts val="200"/>
                        </a:spcAft>
                      </a:pPr>
                      <a:r>
                        <a:rPr lang="vi-VN" sz="1400" dirty="0">
                          <a:solidFill>
                            <a:schemeClr val="tx1"/>
                          </a:solidFill>
                          <a:effectLst/>
                          <a:latin typeface="Times New Roman" pitchFamily="18" charset="0"/>
                          <a:cs typeface="Times New Roman" pitchFamily="18" charset="0"/>
                        </a:rPr>
                        <a:t>0,41</a:t>
                      </a:r>
                      <a:endParaRPr lang="en-US" sz="1400" dirty="0">
                        <a:solidFill>
                          <a:schemeClr val="tx1"/>
                        </a:solidFill>
                        <a:effectLst/>
                        <a:latin typeface="Times New Roman" pitchFamily="18" charset="0"/>
                        <a:ea typeface="Arial"/>
                        <a:cs typeface="Times New Roman" pitchFamily="18" charset="0"/>
                      </a:endParaRPr>
                    </a:p>
                  </a:txBody>
                  <a:tcPr marL="47995" marR="47995" marT="0" marB="0" anchor="ctr"/>
                </a:tc>
              </a:tr>
              <a:tr h="280661">
                <a:tc rowSpan="2">
                  <a:txBody>
                    <a:bodyPr/>
                    <a:lstStyle/>
                    <a:p>
                      <a:pPr marL="0" marR="0" indent="0" algn="ctr">
                        <a:lnSpc>
                          <a:spcPct val="115000"/>
                        </a:lnSpc>
                        <a:spcBef>
                          <a:spcPts val="200"/>
                        </a:spcBef>
                        <a:spcAft>
                          <a:spcPts val="200"/>
                        </a:spcAft>
                      </a:pPr>
                      <a:r>
                        <a:rPr lang="en-US" sz="1400" b="0" dirty="0">
                          <a:solidFill>
                            <a:schemeClr val="tx1"/>
                          </a:solidFill>
                          <a:effectLst/>
                          <a:latin typeface="Times New Roman" pitchFamily="18" charset="0"/>
                          <a:cs typeface="Times New Roman" pitchFamily="18" charset="0"/>
                        </a:rPr>
                        <a:t>12</a:t>
                      </a:r>
                      <a:endParaRPr lang="en-US" sz="1400" b="0" dirty="0">
                        <a:solidFill>
                          <a:schemeClr val="tx1"/>
                        </a:solidFill>
                        <a:effectLst/>
                        <a:latin typeface="Times New Roman" pitchFamily="18" charset="0"/>
                        <a:ea typeface="Times New Roman"/>
                        <a:cs typeface="Times New Roman" pitchFamily="18" charset="0"/>
                      </a:endParaRPr>
                    </a:p>
                  </a:txBody>
                  <a:tcPr marL="47995" marR="47995" marT="0" marB="0" anchor="ctr"/>
                </a:tc>
                <a:tc>
                  <a:txBody>
                    <a:bodyPr/>
                    <a:lstStyle/>
                    <a:p>
                      <a:pPr marL="0" marR="0" indent="0" algn="just">
                        <a:lnSpc>
                          <a:spcPct val="115000"/>
                        </a:lnSpc>
                        <a:spcBef>
                          <a:spcPts val="200"/>
                        </a:spcBef>
                        <a:spcAft>
                          <a:spcPts val="200"/>
                        </a:spcAft>
                      </a:pPr>
                      <a:r>
                        <a:rPr lang="en-US" sz="1400" dirty="0" err="1">
                          <a:solidFill>
                            <a:schemeClr val="tx1"/>
                          </a:solidFill>
                          <a:effectLst/>
                          <a:latin typeface="Times New Roman" pitchFamily="18" charset="0"/>
                          <a:cs typeface="Times New Roman" pitchFamily="18" charset="0"/>
                        </a:rPr>
                        <a:t>Tỷ</a:t>
                      </a:r>
                      <a:r>
                        <a:rPr lang="en-US" sz="1400" dirty="0">
                          <a:solidFill>
                            <a:schemeClr val="tx1"/>
                          </a:solidFill>
                          <a:effectLst/>
                          <a:latin typeface="Times New Roman" pitchFamily="18" charset="0"/>
                          <a:cs typeface="Times New Roman" pitchFamily="18" charset="0"/>
                        </a:rPr>
                        <a:t> </a:t>
                      </a:r>
                      <a:r>
                        <a:rPr lang="en-US" sz="1400" dirty="0" err="1">
                          <a:solidFill>
                            <a:schemeClr val="tx1"/>
                          </a:solidFill>
                          <a:effectLst/>
                          <a:latin typeface="Times New Roman" pitchFamily="18" charset="0"/>
                          <a:cs typeface="Times New Roman" pitchFamily="18" charset="0"/>
                        </a:rPr>
                        <a:t>lệ</a:t>
                      </a:r>
                      <a:r>
                        <a:rPr lang="en-US" sz="1400" dirty="0">
                          <a:solidFill>
                            <a:schemeClr val="tx1"/>
                          </a:solidFill>
                          <a:effectLst/>
                          <a:latin typeface="Times New Roman" pitchFamily="18" charset="0"/>
                          <a:cs typeface="Times New Roman" pitchFamily="18" charset="0"/>
                        </a:rPr>
                        <a:t> </a:t>
                      </a:r>
                      <a:r>
                        <a:rPr lang="en-US" sz="1400" dirty="0" err="1">
                          <a:solidFill>
                            <a:schemeClr val="tx1"/>
                          </a:solidFill>
                          <a:effectLst/>
                          <a:latin typeface="Times New Roman" pitchFamily="18" charset="0"/>
                          <a:cs typeface="Times New Roman" pitchFamily="18" charset="0"/>
                        </a:rPr>
                        <a:t>lao</a:t>
                      </a:r>
                      <a:r>
                        <a:rPr lang="en-US" sz="1400" dirty="0">
                          <a:solidFill>
                            <a:schemeClr val="tx1"/>
                          </a:solidFill>
                          <a:effectLst/>
                          <a:latin typeface="Times New Roman" pitchFamily="18" charset="0"/>
                          <a:cs typeface="Times New Roman" pitchFamily="18" charset="0"/>
                        </a:rPr>
                        <a:t> </a:t>
                      </a:r>
                      <a:r>
                        <a:rPr lang="en-US" sz="1400" dirty="0" err="1">
                          <a:solidFill>
                            <a:schemeClr val="tx1"/>
                          </a:solidFill>
                          <a:effectLst/>
                          <a:latin typeface="Times New Roman" pitchFamily="18" charset="0"/>
                          <a:cs typeface="Times New Roman" pitchFamily="18" charset="0"/>
                        </a:rPr>
                        <a:t>động</a:t>
                      </a:r>
                      <a:r>
                        <a:rPr lang="en-US" sz="1400" dirty="0">
                          <a:solidFill>
                            <a:schemeClr val="tx1"/>
                          </a:solidFill>
                          <a:effectLst/>
                          <a:latin typeface="Times New Roman" pitchFamily="18" charset="0"/>
                          <a:cs typeface="Times New Roman" pitchFamily="18" charset="0"/>
                        </a:rPr>
                        <a:t> qua </a:t>
                      </a:r>
                      <a:r>
                        <a:rPr lang="en-US" sz="1400" dirty="0" err="1">
                          <a:solidFill>
                            <a:schemeClr val="tx1"/>
                          </a:solidFill>
                          <a:effectLst/>
                          <a:latin typeface="Times New Roman" pitchFamily="18" charset="0"/>
                          <a:cs typeface="Times New Roman" pitchFamily="18" charset="0"/>
                        </a:rPr>
                        <a:t>đào</a:t>
                      </a:r>
                      <a:r>
                        <a:rPr lang="en-US" sz="1400" dirty="0">
                          <a:solidFill>
                            <a:schemeClr val="tx1"/>
                          </a:solidFill>
                          <a:effectLst/>
                          <a:latin typeface="Times New Roman" pitchFamily="18" charset="0"/>
                          <a:cs typeface="Times New Roman" pitchFamily="18" charset="0"/>
                        </a:rPr>
                        <a:t> </a:t>
                      </a:r>
                      <a:r>
                        <a:rPr lang="en-US" sz="1400" dirty="0" err="1">
                          <a:solidFill>
                            <a:schemeClr val="tx1"/>
                          </a:solidFill>
                          <a:effectLst/>
                          <a:latin typeface="Times New Roman" pitchFamily="18" charset="0"/>
                          <a:cs typeface="Times New Roman" pitchFamily="18" charset="0"/>
                        </a:rPr>
                        <a:t>tạo</a:t>
                      </a:r>
                      <a:endParaRPr lang="en-US" sz="1400" dirty="0">
                        <a:solidFill>
                          <a:schemeClr val="tx1"/>
                        </a:solidFill>
                        <a:effectLst/>
                        <a:latin typeface="Times New Roman" pitchFamily="18" charset="0"/>
                        <a:ea typeface="Times New Roman"/>
                        <a:cs typeface="Times New Roman" pitchFamily="18" charset="0"/>
                      </a:endParaRPr>
                    </a:p>
                  </a:txBody>
                  <a:tcPr marL="47995" marR="47995" marT="0" marB="0" anchor="ctr"/>
                </a:tc>
                <a:tc>
                  <a:txBody>
                    <a:bodyPr/>
                    <a:lstStyle/>
                    <a:p>
                      <a:pPr marL="0" marR="0" indent="10160" algn="ctr">
                        <a:lnSpc>
                          <a:spcPct val="115000"/>
                        </a:lnSpc>
                        <a:spcBef>
                          <a:spcPts val="200"/>
                        </a:spcBef>
                        <a:spcAft>
                          <a:spcPts val="200"/>
                        </a:spcAft>
                      </a:pPr>
                      <a:r>
                        <a:rPr lang="vi-VN" sz="1400">
                          <a:solidFill>
                            <a:schemeClr val="tx1"/>
                          </a:solidFill>
                          <a:effectLst/>
                          <a:latin typeface="Times New Roman" pitchFamily="18" charset="0"/>
                          <a:cs typeface="Times New Roman" pitchFamily="18" charset="0"/>
                        </a:rPr>
                        <a:t>%</a:t>
                      </a:r>
                      <a:endParaRPr lang="en-US" sz="1400">
                        <a:solidFill>
                          <a:schemeClr val="tx1"/>
                        </a:solidFill>
                        <a:effectLst/>
                        <a:latin typeface="Times New Roman" pitchFamily="18" charset="0"/>
                        <a:ea typeface="Arial"/>
                        <a:cs typeface="Times New Roman" pitchFamily="18" charset="0"/>
                      </a:endParaRPr>
                    </a:p>
                  </a:txBody>
                  <a:tcPr marL="47995" marR="47995" marT="0" marB="0" anchor="ctr"/>
                </a:tc>
                <a:tc>
                  <a:txBody>
                    <a:bodyPr/>
                    <a:lstStyle/>
                    <a:p>
                      <a:pPr marL="0" marR="0" indent="10160" algn="ctr">
                        <a:lnSpc>
                          <a:spcPct val="115000"/>
                        </a:lnSpc>
                        <a:spcBef>
                          <a:spcPts val="200"/>
                        </a:spcBef>
                        <a:spcAft>
                          <a:spcPts val="200"/>
                        </a:spcAft>
                      </a:pPr>
                      <a:r>
                        <a:rPr lang="en-US" sz="1400" dirty="0" smtClean="0">
                          <a:solidFill>
                            <a:schemeClr val="tx1"/>
                          </a:solidFill>
                          <a:effectLst/>
                          <a:latin typeface="Times New Roman" pitchFamily="18" charset="0"/>
                          <a:cs typeface="Times New Roman" pitchFamily="18" charset="0"/>
                        </a:rPr>
                        <a:t>68,5</a:t>
                      </a:r>
                      <a:endParaRPr lang="en-US" sz="1400" dirty="0">
                        <a:solidFill>
                          <a:schemeClr val="tx1"/>
                        </a:solidFill>
                        <a:effectLst/>
                        <a:latin typeface="Times New Roman" pitchFamily="18" charset="0"/>
                        <a:ea typeface="Arial"/>
                        <a:cs typeface="Times New Roman" pitchFamily="18" charset="0"/>
                      </a:endParaRPr>
                    </a:p>
                  </a:txBody>
                  <a:tcPr marL="47995" marR="47995" marT="0" marB="0" anchor="ctr"/>
                </a:tc>
              </a:tr>
              <a:tr h="306174">
                <a:tc vMerge="1">
                  <a:txBody>
                    <a:bodyPr/>
                    <a:lstStyle/>
                    <a:p>
                      <a:endParaRPr lang="en-US"/>
                    </a:p>
                  </a:txBody>
                  <a:tcPr/>
                </a:tc>
                <a:tc>
                  <a:txBody>
                    <a:bodyPr/>
                    <a:lstStyle/>
                    <a:p>
                      <a:pPr marL="0" marR="0" indent="0" algn="just">
                        <a:lnSpc>
                          <a:spcPct val="115000"/>
                        </a:lnSpc>
                        <a:spcBef>
                          <a:spcPts val="200"/>
                        </a:spcBef>
                        <a:spcAft>
                          <a:spcPts val="200"/>
                        </a:spcAft>
                      </a:pPr>
                      <a:r>
                        <a:rPr lang="en-US" sz="1400" i="1" dirty="0" err="1">
                          <a:solidFill>
                            <a:schemeClr val="tx1"/>
                          </a:solidFill>
                          <a:effectLst/>
                          <a:latin typeface="Times New Roman" pitchFamily="18" charset="0"/>
                          <a:cs typeface="Times New Roman" pitchFamily="18" charset="0"/>
                        </a:rPr>
                        <a:t>Trong</a:t>
                      </a:r>
                      <a:r>
                        <a:rPr lang="en-US" sz="1400" i="1" dirty="0">
                          <a:solidFill>
                            <a:schemeClr val="tx1"/>
                          </a:solidFill>
                          <a:effectLst/>
                          <a:latin typeface="Times New Roman" pitchFamily="18" charset="0"/>
                          <a:cs typeface="Times New Roman" pitchFamily="18" charset="0"/>
                        </a:rPr>
                        <a:t> </a:t>
                      </a:r>
                      <a:r>
                        <a:rPr lang="en-US" sz="1400" i="1" dirty="0" err="1">
                          <a:solidFill>
                            <a:schemeClr val="tx1"/>
                          </a:solidFill>
                          <a:effectLst/>
                          <a:latin typeface="Times New Roman" pitchFamily="18" charset="0"/>
                          <a:cs typeface="Times New Roman" pitchFamily="18" charset="0"/>
                        </a:rPr>
                        <a:t>đó</a:t>
                      </a:r>
                      <a:r>
                        <a:rPr lang="en-US" sz="1400" i="1" dirty="0">
                          <a:solidFill>
                            <a:schemeClr val="tx1"/>
                          </a:solidFill>
                          <a:effectLst/>
                          <a:latin typeface="Times New Roman" pitchFamily="18" charset="0"/>
                          <a:cs typeface="Times New Roman" pitchFamily="18" charset="0"/>
                        </a:rPr>
                        <a:t>: </a:t>
                      </a:r>
                      <a:r>
                        <a:rPr lang="en-US" sz="1400" i="1" dirty="0" err="1">
                          <a:solidFill>
                            <a:schemeClr val="tx1"/>
                          </a:solidFill>
                          <a:effectLst/>
                          <a:latin typeface="Times New Roman" pitchFamily="18" charset="0"/>
                          <a:cs typeface="Times New Roman" pitchFamily="18" charset="0"/>
                        </a:rPr>
                        <a:t>tỷ</a:t>
                      </a:r>
                      <a:r>
                        <a:rPr lang="en-US" sz="1400" i="1" dirty="0">
                          <a:solidFill>
                            <a:schemeClr val="tx1"/>
                          </a:solidFill>
                          <a:effectLst/>
                          <a:latin typeface="Times New Roman" pitchFamily="18" charset="0"/>
                          <a:cs typeface="Times New Roman" pitchFamily="18" charset="0"/>
                        </a:rPr>
                        <a:t> </a:t>
                      </a:r>
                      <a:r>
                        <a:rPr lang="en-US" sz="1400" i="1" dirty="0" err="1">
                          <a:solidFill>
                            <a:schemeClr val="tx1"/>
                          </a:solidFill>
                          <a:effectLst/>
                          <a:latin typeface="Times New Roman" pitchFamily="18" charset="0"/>
                          <a:cs typeface="Times New Roman" pitchFamily="18" charset="0"/>
                        </a:rPr>
                        <a:t>lệ</a:t>
                      </a:r>
                      <a:r>
                        <a:rPr lang="en-US" sz="1400" i="1" dirty="0">
                          <a:solidFill>
                            <a:schemeClr val="tx1"/>
                          </a:solidFill>
                          <a:effectLst/>
                          <a:latin typeface="Times New Roman" pitchFamily="18" charset="0"/>
                          <a:cs typeface="Times New Roman" pitchFamily="18" charset="0"/>
                        </a:rPr>
                        <a:t> </a:t>
                      </a:r>
                      <a:r>
                        <a:rPr lang="en-US" sz="1400" i="1" dirty="0" err="1">
                          <a:solidFill>
                            <a:schemeClr val="tx1"/>
                          </a:solidFill>
                          <a:effectLst/>
                          <a:latin typeface="Times New Roman" pitchFamily="18" charset="0"/>
                          <a:cs typeface="Times New Roman" pitchFamily="18" charset="0"/>
                        </a:rPr>
                        <a:t>lao</a:t>
                      </a:r>
                      <a:r>
                        <a:rPr lang="en-US" sz="1400" i="1" dirty="0">
                          <a:solidFill>
                            <a:schemeClr val="tx1"/>
                          </a:solidFill>
                          <a:effectLst/>
                          <a:latin typeface="Times New Roman" pitchFamily="18" charset="0"/>
                          <a:cs typeface="Times New Roman" pitchFamily="18" charset="0"/>
                        </a:rPr>
                        <a:t> </a:t>
                      </a:r>
                      <a:r>
                        <a:rPr lang="en-US" sz="1400" i="1" dirty="0" err="1">
                          <a:solidFill>
                            <a:schemeClr val="tx1"/>
                          </a:solidFill>
                          <a:effectLst/>
                          <a:latin typeface="Times New Roman" pitchFamily="18" charset="0"/>
                          <a:cs typeface="Times New Roman" pitchFamily="18" charset="0"/>
                        </a:rPr>
                        <a:t>động</a:t>
                      </a:r>
                      <a:r>
                        <a:rPr lang="en-US" sz="1400" i="1" dirty="0">
                          <a:solidFill>
                            <a:schemeClr val="tx1"/>
                          </a:solidFill>
                          <a:effectLst/>
                          <a:latin typeface="Times New Roman" pitchFamily="18" charset="0"/>
                          <a:cs typeface="Times New Roman" pitchFamily="18" charset="0"/>
                        </a:rPr>
                        <a:t> qua </a:t>
                      </a:r>
                      <a:r>
                        <a:rPr lang="en-US" sz="1400" i="1" dirty="0" err="1">
                          <a:solidFill>
                            <a:schemeClr val="tx1"/>
                          </a:solidFill>
                          <a:effectLst/>
                          <a:latin typeface="Times New Roman" pitchFamily="18" charset="0"/>
                          <a:cs typeface="Times New Roman" pitchFamily="18" charset="0"/>
                        </a:rPr>
                        <a:t>đào</a:t>
                      </a:r>
                      <a:r>
                        <a:rPr lang="en-US" sz="1400" i="1" dirty="0">
                          <a:solidFill>
                            <a:schemeClr val="tx1"/>
                          </a:solidFill>
                          <a:effectLst/>
                          <a:latin typeface="Times New Roman" pitchFamily="18" charset="0"/>
                          <a:cs typeface="Times New Roman" pitchFamily="18" charset="0"/>
                        </a:rPr>
                        <a:t> </a:t>
                      </a:r>
                      <a:r>
                        <a:rPr lang="en-US" sz="1400" i="1" dirty="0" err="1">
                          <a:solidFill>
                            <a:schemeClr val="tx1"/>
                          </a:solidFill>
                          <a:effectLst/>
                          <a:latin typeface="Times New Roman" pitchFamily="18" charset="0"/>
                          <a:cs typeface="Times New Roman" pitchFamily="18" charset="0"/>
                        </a:rPr>
                        <a:t>tạo</a:t>
                      </a:r>
                      <a:r>
                        <a:rPr lang="en-US" sz="1400" i="1" dirty="0">
                          <a:solidFill>
                            <a:schemeClr val="tx1"/>
                          </a:solidFill>
                          <a:effectLst/>
                          <a:latin typeface="Times New Roman" pitchFamily="18" charset="0"/>
                          <a:cs typeface="Times New Roman" pitchFamily="18" charset="0"/>
                        </a:rPr>
                        <a:t> </a:t>
                      </a:r>
                      <a:r>
                        <a:rPr lang="en-US" sz="1400" i="1" dirty="0" err="1">
                          <a:solidFill>
                            <a:schemeClr val="tx1"/>
                          </a:solidFill>
                          <a:effectLst/>
                          <a:latin typeface="Times New Roman" pitchFamily="18" charset="0"/>
                          <a:cs typeface="Times New Roman" pitchFamily="18" charset="0"/>
                        </a:rPr>
                        <a:t>có</a:t>
                      </a:r>
                      <a:r>
                        <a:rPr lang="en-US" sz="1400" i="1" dirty="0">
                          <a:solidFill>
                            <a:schemeClr val="tx1"/>
                          </a:solidFill>
                          <a:effectLst/>
                          <a:latin typeface="Times New Roman" pitchFamily="18" charset="0"/>
                          <a:cs typeface="Times New Roman" pitchFamily="18" charset="0"/>
                        </a:rPr>
                        <a:t> </a:t>
                      </a:r>
                      <a:r>
                        <a:rPr lang="en-US" sz="1400" i="1" dirty="0" err="1">
                          <a:solidFill>
                            <a:schemeClr val="tx1"/>
                          </a:solidFill>
                          <a:effectLst/>
                          <a:latin typeface="Times New Roman" pitchFamily="18" charset="0"/>
                          <a:cs typeface="Times New Roman" pitchFamily="18" charset="0"/>
                        </a:rPr>
                        <a:t>cấp</a:t>
                      </a:r>
                      <a:r>
                        <a:rPr lang="en-US" sz="1400" i="1" dirty="0">
                          <a:solidFill>
                            <a:schemeClr val="tx1"/>
                          </a:solidFill>
                          <a:effectLst/>
                          <a:latin typeface="Times New Roman" pitchFamily="18" charset="0"/>
                          <a:cs typeface="Times New Roman" pitchFamily="18" charset="0"/>
                        </a:rPr>
                        <a:t> </a:t>
                      </a:r>
                      <a:r>
                        <a:rPr lang="en-US" sz="1400" i="1" dirty="0" err="1">
                          <a:solidFill>
                            <a:schemeClr val="tx1"/>
                          </a:solidFill>
                          <a:effectLst/>
                          <a:latin typeface="Times New Roman" pitchFamily="18" charset="0"/>
                          <a:cs typeface="Times New Roman" pitchFamily="18" charset="0"/>
                        </a:rPr>
                        <a:t>bằng</a:t>
                      </a:r>
                      <a:r>
                        <a:rPr lang="en-US" sz="1400" i="1" dirty="0">
                          <a:solidFill>
                            <a:schemeClr val="tx1"/>
                          </a:solidFill>
                          <a:effectLst/>
                          <a:latin typeface="Times New Roman" pitchFamily="18" charset="0"/>
                          <a:cs typeface="Times New Roman" pitchFamily="18" charset="0"/>
                        </a:rPr>
                        <a:t>, </a:t>
                      </a:r>
                      <a:r>
                        <a:rPr lang="en-US" sz="1400" i="1" dirty="0" err="1">
                          <a:solidFill>
                            <a:schemeClr val="tx1"/>
                          </a:solidFill>
                          <a:effectLst/>
                          <a:latin typeface="Times New Roman" pitchFamily="18" charset="0"/>
                          <a:cs typeface="Times New Roman" pitchFamily="18" charset="0"/>
                        </a:rPr>
                        <a:t>chứng</a:t>
                      </a:r>
                      <a:r>
                        <a:rPr lang="en-US" sz="1400" i="1" dirty="0">
                          <a:solidFill>
                            <a:schemeClr val="tx1"/>
                          </a:solidFill>
                          <a:effectLst/>
                          <a:latin typeface="Times New Roman" pitchFamily="18" charset="0"/>
                          <a:cs typeface="Times New Roman" pitchFamily="18" charset="0"/>
                        </a:rPr>
                        <a:t> </a:t>
                      </a:r>
                      <a:r>
                        <a:rPr lang="en-US" sz="1400" i="1" dirty="0" err="1">
                          <a:solidFill>
                            <a:schemeClr val="tx1"/>
                          </a:solidFill>
                          <a:effectLst/>
                          <a:latin typeface="Times New Roman" pitchFamily="18" charset="0"/>
                          <a:cs typeface="Times New Roman" pitchFamily="18" charset="0"/>
                        </a:rPr>
                        <a:t>chỉ</a:t>
                      </a:r>
                      <a:endParaRPr lang="en-US" sz="1400" i="1" dirty="0">
                        <a:solidFill>
                          <a:schemeClr val="tx1"/>
                        </a:solidFill>
                        <a:effectLst/>
                        <a:latin typeface="Times New Roman" pitchFamily="18" charset="0"/>
                        <a:ea typeface="Times New Roman"/>
                        <a:cs typeface="Times New Roman" pitchFamily="18" charset="0"/>
                      </a:endParaRPr>
                    </a:p>
                  </a:txBody>
                  <a:tcPr marL="47995" marR="47995" marT="0" marB="0" anchor="ctr"/>
                </a:tc>
                <a:tc>
                  <a:txBody>
                    <a:bodyPr/>
                    <a:lstStyle/>
                    <a:p>
                      <a:pPr marL="0" marR="0" indent="10160" algn="ctr">
                        <a:lnSpc>
                          <a:spcPct val="115000"/>
                        </a:lnSpc>
                        <a:spcBef>
                          <a:spcPts val="200"/>
                        </a:spcBef>
                        <a:spcAft>
                          <a:spcPts val="200"/>
                        </a:spcAft>
                      </a:pPr>
                      <a:r>
                        <a:rPr lang="vi-VN" sz="1400" dirty="0">
                          <a:solidFill>
                            <a:schemeClr val="tx1"/>
                          </a:solidFill>
                          <a:effectLst/>
                          <a:latin typeface="Times New Roman" pitchFamily="18" charset="0"/>
                          <a:cs typeface="Times New Roman" pitchFamily="18" charset="0"/>
                        </a:rPr>
                        <a:t>%</a:t>
                      </a:r>
                      <a:endParaRPr lang="en-US" sz="1400" dirty="0">
                        <a:solidFill>
                          <a:schemeClr val="tx1"/>
                        </a:solidFill>
                        <a:effectLst/>
                        <a:latin typeface="Times New Roman" pitchFamily="18" charset="0"/>
                        <a:ea typeface="Arial"/>
                        <a:cs typeface="Times New Roman" pitchFamily="18" charset="0"/>
                      </a:endParaRPr>
                    </a:p>
                  </a:txBody>
                  <a:tcPr marL="47995" marR="47995" marT="0" marB="0" anchor="ctr"/>
                </a:tc>
                <a:tc>
                  <a:txBody>
                    <a:bodyPr/>
                    <a:lstStyle/>
                    <a:p>
                      <a:pPr marL="0" marR="0" indent="10160" algn="ctr">
                        <a:lnSpc>
                          <a:spcPct val="115000"/>
                        </a:lnSpc>
                        <a:spcBef>
                          <a:spcPts val="200"/>
                        </a:spcBef>
                        <a:spcAft>
                          <a:spcPts val="200"/>
                        </a:spcAft>
                      </a:pPr>
                      <a:r>
                        <a:rPr lang="en-US" sz="1400" i="1" dirty="0" smtClean="0">
                          <a:solidFill>
                            <a:schemeClr val="tx1"/>
                          </a:solidFill>
                          <a:effectLst/>
                          <a:latin typeface="Times New Roman" pitchFamily="18" charset="0"/>
                          <a:cs typeface="Times New Roman" pitchFamily="18" charset="0"/>
                        </a:rPr>
                        <a:t>26</a:t>
                      </a:r>
                      <a:endParaRPr lang="en-US" sz="1400" i="1" dirty="0">
                        <a:solidFill>
                          <a:schemeClr val="tx1"/>
                        </a:solidFill>
                        <a:effectLst/>
                        <a:latin typeface="Times New Roman" pitchFamily="18" charset="0"/>
                        <a:ea typeface="Arial"/>
                        <a:cs typeface="Times New Roman" pitchFamily="18" charset="0"/>
                      </a:endParaRPr>
                    </a:p>
                  </a:txBody>
                  <a:tcPr marL="47995" marR="47995" marT="0" marB="0" anchor="ctr"/>
                </a:tc>
              </a:tr>
              <a:tr h="280661">
                <a:tc>
                  <a:txBody>
                    <a:bodyPr/>
                    <a:lstStyle/>
                    <a:p>
                      <a:pPr marL="0" marR="0" indent="0" algn="ctr">
                        <a:lnSpc>
                          <a:spcPct val="115000"/>
                        </a:lnSpc>
                        <a:spcBef>
                          <a:spcPts val="200"/>
                        </a:spcBef>
                        <a:spcAft>
                          <a:spcPts val="200"/>
                        </a:spcAft>
                      </a:pPr>
                      <a:r>
                        <a:rPr lang="en-US" sz="1400" b="0" dirty="0">
                          <a:solidFill>
                            <a:schemeClr val="tx1"/>
                          </a:solidFill>
                          <a:effectLst/>
                          <a:latin typeface="Times New Roman" pitchFamily="18" charset="0"/>
                          <a:cs typeface="Times New Roman" pitchFamily="18" charset="0"/>
                        </a:rPr>
                        <a:t>13</a:t>
                      </a:r>
                      <a:endParaRPr lang="en-US" sz="1400" b="0" dirty="0">
                        <a:solidFill>
                          <a:schemeClr val="tx1"/>
                        </a:solidFill>
                        <a:effectLst/>
                        <a:latin typeface="Times New Roman" pitchFamily="18" charset="0"/>
                        <a:ea typeface="Times New Roman"/>
                        <a:cs typeface="Times New Roman" pitchFamily="18" charset="0"/>
                      </a:endParaRPr>
                    </a:p>
                  </a:txBody>
                  <a:tcPr marL="47995" marR="47995" marT="0" marB="0" anchor="ctr"/>
                </a:tc>
                <a:tc>
                  <a:txBody>
                    <a:bodyPr/>
                    <a:lstStyle/>
                    <a:p>
                      <a:pPr marL="0" marR="0" algn="just">
                        <a:lnSpc>
                          <a:spcPct val="115000"/>
                        </a:lnSpc>
                        <a:spcBef>
                          <a:spcPts val="200"/>
                        </a:spcBef>
                        <a:spcAft>
                          <a:spcPts val="200"/>
                        </a:spcAft>
                      </a:pPr>
                      <a:r>
                        <a:rPr lang="vi-VN" sz="1400" dirty="0">
                          <a:solidFill>
                            <a:schemeClr val="tx1"/>
                          </a:solidFill>
                          <a:effectLst/>
                          <a:latin typeface="Times New Roman" pitchFamily="18" charset="0"/>
                          <a:cs typeface="Times New Roman" pitchFamily="18" charset="0"/>
                        </a:rPr>
                        <a:t>Tỷ lệ thất nghiệp của lao động trong độ tuổi ở khu vực thành thị</a:t>
                      </a:r>
                      <a:endParaRPr lang="en-US" sz="1400" dirty="0">
                        <a:solidFill>
                          <a:schemeClr val="tx1"/>
                        </a:solidFill>
                        <a:effectLst/>
                        <a:latin typeface="Times New Roman" pitchFamily="18" charset="0"/>
                        <a:ea typeface="Arial"/>
                        <a:cs typeface="Times New Roman" pitchFamily="18" charset="0"/>
                      </a:endParaRPr>
                    </a:p>
                  </a:txBody>
                  <a:tcPr marL="47995" marR="47995" marT="0" marB="0" anchor="ctr"/>
                </a:tc>
                <a:tc>
                  <a:txBody>
                    <a:bodyPr/>
                    <a:lstStyle/>
                    <a:p>
                      <a:pPr marL="0" marR="0" indent="10160" algn="ctr">
                        <a:lnSpc>
                          <a:spcPct val="115000"/>
                        </a:lnSpc>
                        <a:spcBef>
                          <a:spcPts val="200"/>
                        </a:spcBef>
                        <a:spcAft>
                          <a:spcPts val="200"/>
                        </a:spcAft>
                      </a:pPr>
                      <a:r>
                        <a:rPr lang="vi-VN" sz="1400" dirty="0">
                          <a:solidFill>
                            <a:schemeClr val="tx1"/>
                          </a:solidFill>
                          <a:effectLst/>
                          <a:latin typeface="Times New Roman" pitchFamily="18" charset="0"/>
                          <a:cs typeface="Times New Roman" pitchFamily="18" charset="0"/>
                        </a:rPr>
                        <a:t>%</a:t>
                      </a:r>
                      <a:endParaRPr lang="en-US" sz="1400" dirty="0">
                        <a:solidFill>
                          <a:schemeClr val="tx1"/>
                        </a:solidFill>
                        <a:effectLst/>
                        <a:latin typeface="Times New Roman" pitchFamily="18" charset="0"/>
                        <a:ea typeface="Arial"/>
                        <a:cs typeface="Times New Roman" pitchFamily="18" charset="0"/>
                      </a:endParaRPr>
                    </a:p>
                  </a:txBody>
                  <a:tcPr marL="47995" marR="47995" marT="0" marB="0" anchor="ctr"/>
                </a:tc>
                <a:tc>
                  <a:txBody>
                    <a:bodyPr/>
                    <a:lstStyle/>
                    <a:p>
                      <a:pPr marL="0" marR="0" indent="10160" algn="ctr">
                        <a:lnSpc>
                          <a:spcPct val="115000"/>
                        </a:lnSpc>
                        <a:spcBef>
                          <a:spcPts val="200"/>
                        </a:spcBef>
                        <a:spcAft>
                          <a:spcPts val="200"/>
                        </a:spcAft>
                      </a:pPr>
                      <a:r>
                        <a:rPr lang="en-US" sz="1400" dirty="0" smtClean="0">
                          <a:solidFill>
                            <a:schemeClr val="tx1"/>
                          </a:solidFill>
                          <a:effectLst/>
                          <a:latin typeface="Times New Roman" pitchFamily="18" charset="0"/>
                          <a:cs typeface="Times New Roman" pitchFamily="18" charset="0"/>
                        </a:rPr>
                        <a:t>4,2</a:t>
                      </a:r>
                      <a:endParaRPr lang="en-US" sz="1400" dirty="0">
                        <a:solidFill>
                          <a:schemeClr val="tx1"/>
                        </a:solidFill>
                        <a:effectLst/>
                        <a:latin typeface="Times New Roman" pitchFamily="18" charset="0"/>
                        <a:ea typeface="Arial"/>
                        <a:cs typeface="Times New Roman" pitchFamily="18" charset="0"/>
                      </a:endParaRPr>
                    </a:p>
                  </a:txBody>
                  <a:tcPr marL="47995" marR="47995" marT="0" marB="0" anchor="ctr"/>
                </a:tc>
              </a:tr>
              <a:tr h="280661">
                <a:tc>
                  <a:txBody>
                    <a:bodyPr/>
                    <a:lstStyle/>
                    <a:p>
                      <a:pPr marL="0" marR="0" indent="0" algn="ctr">
                        <a:lnSpc>
                          <a:spcPct val="115000"/>
                        </a:lnSpc>
                        <a:spcBef>
                          <a:spcPts val="200"/>
                        </a:spcBef>
                        <a:spcAft>
                          <a:spcPts val="200"/>
                        </a:spcAft>
                      </a:pPr>
                      <a:r>
                        <a:rPr lang="en-US" sz="1400" b="0">
                          <a:solidFill>
                            <a:schemeClr val="tx1"/>
                          </a:solidFill>
                          <a:effectLst/>
                          <a:latin typeface="Times New Roman" pitchFamily="18" charset="0"/>
                          <a:cs typeface="Times New Roman" pitchFamily="18" charset="0"/>
                        </a:rPr>
                        <a:t>14</a:t>
                      </a:r>
                      <a:endParaRPr lang="en-US" sz="1400" b="0">
                        <a:solidFill>
                          <a:schemeClr val="tx1"/>
                        </a:solidFill>
                        <a:effectLst/>
                        <a:latin typeface="Times New Roman" pitchFamily="18" charset="0"/>
                        <a:ea typeface="Times New Roman"/>
                        <a:cs typeface="Times New Roman" pitchFamily="18" charset="0"/>
                      </a:endParaRPr>
                    </a:p>
                  </a:txBody>
                  <a:tcPr marL="47995" marR="47995" marT="0" marB="0" anchor="ctr"/>
                </a:tc>
                <a:tc>
                  <a:txBody>
                    <a:bodyPr/>
                    <a:lstStyle/>
                    <a:p>
                      <a:pPr marL="0" marR="0" algn="just">
                        <a:lnSpc>
                          <a:spcPct val="115000"/>
                        </a:lnSpc>
                        <a:spcBef>
                          <a:spcPts val="200"/>
                        </a:spcBef>
                        <a:spcAft>
                          <a:spcPts val="200"/>
                        </a:spcAft>
                      </a:pPr>
                      <a:r>
                        <a:rPr lang="vi-VN" sz="1400" dirty="0">
                          <a:solidFill>
                            <a:schemeClr val="tx1"/>
                          </a:solidFill>
                          <a:effectLst/>
                          <a:latin typeface="Times New Roman" pitchFamily="18" charset="0"/>
                          <a:cs typeface="Times New Roman" pitchFamily="18" charset="0"/>
                        </a:rPr>
                        <a:t>Tỷ lệ lao động trong độ tuổi tham gia bảo hiểm xã hội</a:t>
                      </a:r>
                      <a:endParaRPr lang="en-US" sz="1400" dirty="0">
                        <a:solidFill>
                          <a:schemeClr val="tx1"/>
                        </a:solidFill>
                        <a:effectLst/>
                        <a:latin typeface="Times New Roman" pitchFamily="18" charset="0"/>
                        <a:ea typeface="Arial"/>
                        <a:cs typeface="Times New Roman" pitchFamily="18" charset="0"/>
                      </a:endParaRPr>
                    </a:p>
                  </a:txBody>
                  <a:tcPr marL="47995" marR="47995" marT="0" marB="0" anchor="ctr"/>
                </a:tc>
                <a:tc>
                  <a:txBody>
                    <a:bodyPr/>
                    <a:lstStyle/>
                    <a:p>
                      <a:pPr marL="0" marR="0" indent="10160" algn="ctr">
                        <a:lnSpc>
                          <a:spcPct val="115000"/>
                        </a:lnSpc>
                        <a:spcBef>
                          <a:spcPts val="200"/>
                        </a:spcBef>
                        <a:spcAft>
                          <a:spcPts val="200"/>
                        </a:spcAft>
                      </a:pPr>
                      <a:r>
                        <a:rPr lang="vi-VN" sz="1400" dirty="0">
                          <a:solidFill>
                            <a:schemeClr val="tx1"/>
                          </a:solidFill>
                          <a:effectLst/>
                          <a:latin typeface="Times New Roman" pitchFamily="18" charset="0"/>
                          <a:cs typeface="Times New Roman" pitchFamily="18" charset="0"/>
                        </a:rPr>
                        <a:t>%</a:t>
                      </a:r>
                      <a:endParaRPr lang="en-US" sz="1400" dirty="0">
                        <a:solidFill>
                          <a:schemeClr val="tx1"/>
                        </a:solidFill>
                        <a:effectLst/>
                        <a:latin typeface="Times New Roman" pitchFamily="18" charset="0"/>
                        <a:ea typeface="Arial"/>
                        <a:cs typeface="Times New Roman" pitchFamily="18" charset="0"/>
                      </a:endParaRPr>
                    </a:p>
                  </a:txBody>
                  <a:tcPr marL="47995" marR="47995" marT="0" marB="0" anchor="ctr"/>
                </a:tc>
                <a:tc>
                  <a:txBody>
                    <a:bodyPr/>
                    <a:lstStyle/>
                    <a:p>
                      <a:pPr marL="0" marR="0" indent="10160" algn="ctr">
                        <a:lnSpc>
                          <a:spcPct val="115000"/>
                        </a:lnSpc>
                        <a:spcBef>
                          <a:spcPts val="200"/>
                        </a:spcBef>
                        <a:spcAft>
                          <a:spcPts val="200"/>
                        </a:spcAft>
                      </a:pPr>
                      <a:r>
                        <a:rPr lang="en-US" sz="1400" dirty="0" smtClean="0">
                          <a:solidFill>
                            <a:schemeClr val="tx1"/>
                          </a:solidFill>
                          <a:effectLst/>
                          <a:latin typeface="Times New Roman" pitchFamily="18" charset="0"/>
                          <a:cs typeface="Times New Roman" pitchFamily="18" charset="0"/>
                        </a:rPr>
                        <a:t>35</a:t>
                      </a:r>
                      <a:endParaRPr lang="en-US" sz="1400" dirty="0">
                        <a:solidFill>
                          <a:schemeClr val="tx1"/>
                        </a:solidFill>
                        <a:effectLst/>
                        <a:latin typeface="Times New Roman" pitchFamily="18" charset="0"/>
                        <a:ea typeface="Arial"/>
                        <a:cs typeface="Times New Roman" pitchFamily="18" charset="0"/>
                      </a:endParaRPr>
                    </a:p>
                  </a:txBody>
                  <a:tcPr marL="47995" marR="47995" marT="0" marB="0" anchor="ctr"/>
                </a:tc>
              </a:tr>
              <a:tr h="420991">
                <a:tc>
                  <a:txBody>
                    <a:bodyPr/>
                    <a:lstStyle/>
                    <a:p>
                      <a:pPr marL="0" marR="0" indent="0" algn="ctr">
                        <a:lnSpc>
                          <a:spcPct val="115000"/>
                        </a:lnSpc>
                        <a:spcBef>
                          <a:spcPts val="200"/>
                        </a:spcBef>
                        <a:spcAft>
                          <a:spcPts val="200"/>
                        </a:spcAft>
                      </a:pPr>
                      <a:r>
                        <a:rPr lang="en-US" sz="1400" b="0" dirty="0">
                          <a:solidFill>
                            <a:schemeClr val="tx1"/>
                          </a:solidFill>
                          <a:effectLst/>
                          <a:latin typeface="Times New Roman" pitchFamily="18" charset="0"/>
                          <a:cs typeface="Times New Roman" pitchFamily="18" charset="0"/>
                        </a:rPr>
                        <a:t>15</a:t>
                      </a:r>
                      <a:endParaRPr lang="en-US" sz="1400" b="0" dirty="0">
                        <a:solidFill>
                          <a:schemeClr val="tx1"/>
                        </a:solidFill>
                        <a:effectLst/>
                        <a:latin typeface="Times New Roman" pitchFamily="18" charset="0"/>
                        <a:ea typeface="Times New Roman"/>
                        <a:cs typeface="Times New Roman" pitchFamily="18" charset="0"/>
                      </a:endParaRPr>
                    </a:p>
                  </a:txBody>
                  <a:tcPr marL="47995" marR="47995" marT="0" marB="0" anchor="ctr"/>
                </a:tc>
                <a:tc>
                  <a:txBody>
                    <a:bodyPr/>
                    <a:lstStyle/>
                    <a:p>
                      <a:pPr marL="0" marR="0" algn="just">
                        <a:lnSpc>
                          <a:spcPct val="115000"/>
                        </a:lnSpc>
                        <a:spcBef>
                          <a:spcPts val="200"/>
                        </a:spcBef>
                        <a:spcAft>
                          <a:spcPts val="200"/>
                        </a:spcAft>
                      </a:pPr>
                      <a:r>
                        <a:rPr lang="vi-VN" sz="1400" dirty="0">
                          <a:solidFill>
                            <a:schemeClr val="tx1"/>
                          </a:solidFill>
                          <a:effectLst/>
                          <a:latin typeface="Times New Roman" pitchFamily="18" charset="0"/>
                          <a:cs typeface="Times New Roman" pitchFamily="18" charset="0"/>
                        </a:rPr>
                        <a:t>Tỷ lệ xã, phường có Trung tâm văn hóa - thể thao cấp xã, có tổ chức hoạt động văn hóa cộng đồng</a:t>
                      </a:r>
                      <a:endParaRPr lang="en-US" sz="1400" dirty="0">
                        <a:solidFill>
                          <a:schemeClr val="tx1"/>
                        </a:solidFill>
                        <a:effectLst/>
                        <a:latin typeface="Times New Roman" pitchFamily="18" charset="0"/>
                        <a:ea typeface="Arial"/>
                        <a:cs typeface="Times New Roman" pitchFamily="18" charset="0"/>
                      </a:endParaRPr>
                    </a:p>
                  </a:txBody>
                  <a:tcPr marL="47995" marR="47995" marT="0" marB="0" anchor="ctr"/>
                </a:tc>
                <a:tc>
                  <a:txBody>
                    <a:bodyPr/>
                    <a:lstStyle/>
                    <a:p>
                      <a:pPr marL="0" marR="0" indent="10160" algn="ctr">
                        <a:lnSpc>
                          <a:spcPct val="115000"/>
                        </a:lnSpc>
                        <a:spcBef>
                          <a:spcPts val="200"/>
                        </a:spcBef>
                        <a:spcAft>
                          <a:spcPts val="200"/>
                        </a:spcAft>
                      </a:pPr>
                      <a:r>
                        <a:rPr lang="vi-VN" sz="1400" dirty="0">
                          <a:solidFill>
                            <a:schemeClr val="tx1"/>
                          </a:solidFill>
                          <a:effectLst/>
                          <a:latin typeface="Times New Roman" pitchFamily="18" charset="0"/>
                          <a:cs typeface="Times New Roman" pitchFamily="18" charset="0"/>
                        </a:rPr>
                        <a:t>%</a:t>
                      </a:r>
                      <a:endParaRPr lang="en-US" sz="1400" dirty="0">
                        <a:solidFill>
                          <a:schemeClr val="tx1"/>
                        </a:solidFill>
                        <a:effectLst/>
                        <a:latin typeface="Times New Roman" pitchFamily="18" charset="0"/>
                        <a:ea typeface="Arial"/>
                        <a:cs typeface="Times New Roman" pitchFamily="18" charset="0"/>
                      </a:endParaRPr>
                    </a:p>
                  </a:txBody>
                  <a:tcPr marL="47995" marR="47995" marT="0" marB="0" anchor="ctr"/>
                </a:tc>
                <a:tc>
                  <a:txBody>
                    <a:bodyPr/>
                    <a:lstStyle/>
                    <a:p>
                      <a:pPr marL="0" marR="0" indent="10160" algn="ctr">
                        <a:lnSpc>
                          <a:spcPct val="115000"/>
                        </a:lnSpc>
                        <a:spcBef>
                          <a:spcPts val="200"/>
                        </a:spcBef>
                        <a:spcAft>
                          <a:spcPts val="200"/>
                        </a:spcAft>
                      </a:pPr>
                      <a:r>
                        <a:rPr lang="en-US" sz="1400" dirty="0" smtClean="0">
                          <a:solidFill>
                            <a:schemeClr val="tx1"/>
                          </a:solidFill>
                          <a:effectLst/>
                          <a:latin typeface="Times New Roman" pitchFamily="18" charset="0"/>
                          <a:cs typeface="Times New Roman" pitchFamily="18" charset="0"/>
                        </a:rPr>
                        <a:t>85</a:t>
                      </a:r>
                      <a:endParaRPr lang="en-US" sz="1400" dirty="0">
                        <a:solidFill>
                          <a:schemeClr val="tx1"/>
                        </a:solidFill>
                        <a:effectLst/>
                        <a:latin typeface="Times New Roman" pitchFamily="18" charset="0"/>
                        <a:ea typeface="Arial"/>
                        <a:cs typeface="Times New Roman" pitchFamily="18" charset="0"/>
                      </a:endParaRPr>
                    </a:p>
                  </a:txBody>
                  <a:tcPr marL="47995" marR="47995" marT="0" marB="0" anchor="ctr"/>
                </a:tc>
              </a:tr>
              <a:tr h="280661">
                <a:tc>
                  <a:txBody>
                    <a:bodyPr/>
                    <a:lstStyle/>
                    <a:p>
                      <a:pPr marL="0" marR="0" indent="0" algn="ctr">
                        <a:lnSpc>
                          <a:spcPct val="115000"/>
                        </a:lnSpc>
                        <a:spcBef>
                          <a:spcPts val="200"/>
                        </a:spcBef>
                        <a:spcAft>
                          <a:spcPts val="200"/>
                        </a:spcAft>
                      </a:pPr>
                      <a:r>
                        <a:rPr lang="en-US" sz="1400" b="0" dirty="0">
                          <a:solidFill>
                            <a:schemeClr val="tx1"/>
                          </a:solidFill>
                          <a:effectLst/>
                          <a:latin typeface="Times New Roman" pitchFamily="18" charset="0"/>
                          <a:cs typeface="Times New Roman" pitchFamily="18" charset="0"/>
                        </a:rPr>
                        <a:t>16</a:t>
                      </a:r>
                      <a:endParaRPr lang="en-US" sz="1400" b="0" dirty="0">
                        <a:solidFill>
                          <a:schemeClr val="tx1"/>
                        </a:solidFill>
                        <a:effectLst/>
                        <a:latin typeface="Times New Roman" pitchFamily="18" charset="0"/>
                        <a:ea typeface="Times New Roman"/>
                        <a:cs typeface="Times New Roman" pitchFamily="18" charset="0"/>
                      </a:endParaRPr>
                    </a:p>
                  </a:txBody>
                  <a:tcPr marL="47995" marR="47995" marT="0" marB="0" anchor="ctr"/>
                </a:tc>
                <a:tc>
                  <a:txBody>
                    <a:bodyPr/>
                    <a:lstStyle/>
                    <a:p>
                      <a:pPr marL="0" marR="0" algn="just">
                        <a:lnSpc>
                          <a:spcPct val="115000"/>
                        </a:lnSpc>
                        <a:spcBef>
                          <a:spcPts val="200"/>
                        </a:spcBef>
                        <a:spcAft>
                          <a:spcPts val="200"/>
                        </a:spcAft>
                      </a:pPr>
                      <a:r>
                        <a:rPr lang="vi-VN" sz="1400" dirty="0">
                          <a:solidFill>
                            <a:schemeClr val="tx1"/>
                          </a:solidFill>
                          <a:effectLst/>
                          <a:latin typeface="Times New Roman" pitchFamily="18" charset="0"/>
                          <a:cs typeface="Times New Roman" pitchFamily="18" charset="0"/>
                        </a:rPr>
                        <a:t>Tỷ lệ bao phủ bảo hiểm y tế</a:t>
                      </a:r>
                      <a:endParaRPr lang="en-US" sz="1400" dirty="0">
                        <a:solidFill>
                          <a:schemeClr val="tx1"/>
                        </a:solidFill>
                        <a:effectLst/>
                        <a:latin typeface="Times New Roman" pitchFamily="18" charset="0"/>
                        <a:ea typeface="Arial"/>
                        <a:cs typeface="Times New Roman" pitchFamily="18" charset="0"/>
                      </a:endParaRPr>
                    </a:p>
                  </a:txBody>
                  <a:tcPr marL="47995" marR="47995" marT="0" marB="0" anchor="ctr"/>
                </a:tc>
                <a:tc>
                  <a:txBody>
                    <a:bodyPr/>
                    <a:lstStyle/>
                    <a:p>
                      <a:pPr marL="0" marR="0" indent="10160" algn="ctr">
                        <a:lnSpc>
                          <a:spcPct val="115000"/>
                        </a:lnSpc>
                        <a:spcBef>
                          <a:spcPts val="200"/>
                        </a:spcBef>
                        <a:spcAft>
                          <a:spcPts val="200"/>
                        </a:spcAft>
                      </a:pPr>
                      <a:r>
                        <a:rPr lang="vi-VN" sz="1400" dirty="0">
                          <a:solidFill>
                            <a:schemeClr val="tx1"/>
                          </a:solidFill>
                          <a:effectLst/>
                          <a:latin typeface="Times New Roman" pitchFamily="18" charset="0"/>
                          <a:cs typeface="Times New Roman" pitchFamily="18" charset="0"/>
                        </a:rPr>
                        <a:t>%</a:t>
                      </a:r>
                      <a:endParaRPr lang="en-US" sz="1400" dirty="0">
                        <a:solidFill>
                          <a:schemeClr val="tx1"/>
                        </a:solidFill>
                        <a:effectLst/>
                        <a:latin typeface="Times New Roman" pitchFamily="18" charset="0"/>
                        <a:ea typeface="Arial"/>
                        <a:cs typeface="Times New Roman" pitchFamily="18" charset="0"/>
                      </a:endParaRPr>
                    </a:p>
                  </a:txBody>
                  <a:tcPr marL="47995" marR="47995" marT="0" marB="0" anchor="ctr"/>
                </a:tc>
                <a:tc>
                  <a:txBody>
                    <a:bodyPr/>
                    <a:lstStyle/>
                    <a:p>
                      <a:pPr marL="0" marR="0" indent="10160" algn="ctr">
                        <a:lnSpc>
                          <a:spcPct val="115000"/>
                        </a:lnSpc>
                        <a:spcBef>
                          <a:spcPts val="200"/>
                        </a:spcBef>
                        <a:spcAft>
                          <a:spcPts val="200"/>
                        </a:spcAft>
                      </a:pPr>
                      <a:r>
                        <a:rPr lang="en-US" sz="1400" dirty="0" smtClean="0">
                          <a:solidFill>
                            <a:schemeClr val="tx1"/>
                          </a:solidFill>
                          <a:effectLst/>
                          <a:latin typeface="Times New Roman" pitchFamily="18" charset="0"/>
                          <a:cs typeface="Times New Roman" pitchFamily="18" charset="0"/>
                        </a:rPr>
                        <a:t>94,4</a:t>
                      </a:r>
                      <a:endParaRPr lang="en-US" sz="1400" dirty="0">
                        <a:solidFill>
                          <a:schemeClr val="tx1"/>
                        </a:solidFill>
                        <a:effectLst/>
                        <a:latin typeface="Times New Roman" pitchFamily="18" charset="0"/>
                        <a:ea typeface="Arial"/>
                        <a:cs typeface="Times New Roman" pitchFamily="18" charset="0"/>
                      </a:endParaRPr>
                    </a:p>
                  </a:txBody>
                  <a:tcPr marL="47995" marR="47995" marT="0" marB="0" anchor="ctr"/>
                </a:tc>
              </a:tr>
              <a:tr h="280661">
                <a:tc rowSpan="2">
                  <a:txBody>
                    <a:bodyPr/>
                    <a:lstStyle/>
                    <a:p>
                      <a:pPr marL="0" marR="0" indent="0" algn="ctr">
                        <a:lnSpc>
                          <a:spcPct val="115000"/>
                        </a:lnSpc>
                        <a:spcBef>
                          <a:spcPts val="200"/>
                        </a:spcBef>
                        <a:spcAft>
                          <a:spcPts val="200"/>
                        </a:spcAft>
                      </a:pPr>
                      <a:r>
                        <a:rPr lang="en-US" sz="1400" b="0" dirty="0">
                          <a:solidFill>
                            <a:schemeClr val="tx1"/>
                          </a:solidFill>
                          <a:effectLst/>
                          <a:latin typeface="Times New Roman" pitchFamily="18" charset="0"/>
                          <a:cs typeface="Times New Roman" pitchFamily="18" charset="0"/>
                        </a:rPr>
                        <a:t>17</a:t>
                      </a:r>
                      <a:endParaRPr lang="en-US" sz="1400" b="0" dirty="0">
                        <a:solidFill>
                          <a:schemeClr val="tx1"/>
                        </a:solidFill>
                        <a:effectLst/>
                        <a:latin typeface="Times New Roman" pitchFamily="18" charset="0"/>
                        <a:ea typeface="Times New Roman"/>
                        <a:cs typeface="Times New Roman" pitchFamily="18" charset="0"/>
                      </a:endParaRPr>
                    </a:p>
                  </a:txBody>
                  <a:tcPr marL="47995" marR="47995" marT="0" marB="0" anchor="ctr"/>
                </a:tc>
                <a:tc>
                  <a:txBody>
                    <a:bodyPr/>
                    <a:lstStyle/>
                    <a:p>
                      <a:pPr marL="0" marR="0">
                        <a:lnSpc>
                          <a:spcPct val="115000"/>
                        </a:lnSpc>
                        <a:spcBef>
                          <a:spcPts val="200"/>
                        </a:spcBef>
                        <a:spcAft>
                          <a:spcPts val="200"/>
                        </a:spcAft>
                      </a:pPr>
                      <a:r>
                        <a:rPr lang="vi-VN" sz="1400" dirty="0">
                          <a:solidFill>
                            <a:schemeClr val="tx1"/>
                          </a:solidFill>
                          <a:effectLst/>
                          <a:latin typeface="Times New Roman" pitchFamily="18" charset="0"/>
                          <a:cs typeface="Times New Roman" pitchFamily="18" charset="0"/>
                        </a:rPr>
                        <a:t>Số xã đạt chuẩn nông thôn mới tăng thêm</a:t>
                      </a:r>
                      <a:endParaRPr lang="en-US" sz="1400" dirty="0">
                        <a:solidFill>
                          <a:schemeClr val="tx1"/>
                        </a:solidFill>
                        <a:effectLst/>
                        <a:latin typeface="Times New Roman" pitchFamily="18" charset="0"/>
                        <a:ea typeface="Arial"/>
                        <a:cs typeface="Times New Roman" pitchFamily="18" charset="0"/>
                      </a:endParaRPr>
                    </a:p>
                  </a:txBody>
                  <a:tcPr marL="47995" marR="47995" marT="0" marB="0" anchor="ctr"/>
                </a:tc>
                <a:tc>
                  <a:txBody>
                    <a:bodyPr/>
                    <a:lstStyle/>
                    <a:p>
                      <a:pPr marL="0" marR="0" indent="10160" algn="ctr">
                        <a:lnSpc>
                          <a:spcPct val="115000"/>
                        </a:lnSpc>
                        <a:spcBef>
                          <a:spcPts val="200"/>
                        </a:spcBef>
                        <a:spcAft>
                          <a:spcPts val="200"/>
                        </a:spcAft>
                      </a:pPr>
                      <a:r>
                        <a:rPr lang="vi-VN" sz="1400" dirty="0">
                          <a:solidFill>
                            <a:schemeClr val="tx1"/>
                          </a:solidFill>
                          <a:effectLst/>
                          <a:latin typeface="Times New Roman" pitchFamily="18" charset="0"/>
                          <a:cs typeface="Times New Roman" pitchFamily="18" charset="0"/>
                        </a:rPr>
                        <a:t>xã</a:t>
                      </a:r>
                      <a:endParaRPr lang="en-US" sz="1400" dirty="0">
                        <a:solidFill>
                          <a:schemeClr val="tx1"/>
                        </a:solidFill>
                        <a:effectLst/>
                        <a:latin typeface="Times New Roman" pitchFamily="18" charset="0"/>
                        <a:ea typeface="Arial"/>
                        <a:cs typeface="Times New Roman" pitchFamily="18" charset="0"/>
                      </a:endParaRPr>
                    </a:p>
                  </a:txBody>
                  <a:tcPr marL="47995" marR="47995" marT="0" marB="0" anchor="ctr"/>
                </a:tc>
                <a:tc>
                  <a:txBody>
                    <a:bodyPr/>
                    <a:lstStyle/>
                    <a:p>
                      <a:pPr marL="0" marR="0" indent="10160" algn="ctr">
                        <a:lnSpc>
                          <a:spcPct val="115000"/>
                        </a:lnSpc>
                        <a:spcBef>
                          <a:spcPts val="200"/>
                        </a:spcBef>
                        <a:spcAft>
                          <a:spcPts val="200"/>
                        </a:spcAft>
                      </a:pPr>
                      <a:r>
                        <a:rPr lang="vi-VN" sz="1400" dirty="0">
                          <a:solidFill>
                            <a:schemeClr val="tx1"/>
                          </a:solidFill>
                          <a:effectLst/>
                          <a:latin typeface="Times New Roman" pitchFamily="18" charset="0"/>
                          <a:cs typeface="Times New Roman" pitchFamily="18" charset="0"/>
                        </a:rPr>
                        <a:t>5</a:t>
                      </a:r>
                      <a:endParaRPr lang="en-US" sz="1400" dirty="0">
                        <a:solidFill>
                          <a:schemeClr val="tx1"/>
                        </a:solidFill>
                        <a:effectLst/>
                        <a:latin typeface="Times New Roman" pitchFamily="18" charset="0"/>
                        <a:ea typeface="Arial"/>
                        <a:cs typeface="Times New Roman" pitchFamily="18" charset="0"/>
                      </a:endParaRPr>
                    </a:p>
                  </a:txBody>
                  <a:tcPr marL="47995" marR="47995" marT="0" marB="0" anchor="ctr"/>
                </a:tc>
              </a:tr>
              <a:tr h="280661">
                <a:tc vMerge="1">
                  <a:txBody>
                    <a:bodyPr/>
                    <a:lstStyle/>
                    <a:p>
                      <a:endParaRPr lang="en-US"/>
                    </a:p>
                  </a:txBody>
                  <a:tcPr/>
                </a:tc>
                <a:tc>
                  <a:txBody>
                    <a:bodyPr/>
                    <a:lstStyle/>
                    <a:p>
                      <a:pPr marL="0" marR="0" algn="just">
                        <a:lnSpc>
                          <a:spcPct val="115000"/>
                        </a:lnSpc>
                        <a:spcBef>
                          <a:spcPts val="200"/>
                        </a:spcBef>
                        <a:spcAft>
                          <a:spcPts val="200"/>
                        </a:spcAft>
                      </a:pPr>
                      <a:r>
                        <a:rPr lang="vi-VN" sz="1400" b="0" dirty="0">
                          <a:solidFill>
                            <a:schemeClr val="tx1"/>
                          </a:solidFill>
                          <a:effectLst/>
                          <a:latin typeface="Times New Roman" pitchFamily="18" charset="0"/>
                          <a:cs typeface="Times New Roman" pitchFamily="18" charset="0"/>
                        </a:rPr>
                        <a:t>Số xã đạt chuẩn nông thôn mới nâng cao tăng thêm</a:t>
                      </a:r>
                      <a:endParaRPr lang="en-US" sz="1400" b="0" dirty="0">
                        <a:solidFill>
                          <a:schemeClr val="tx1"/>
                        </a:solidFill>
                        <a:effectLst/>
                        <a:latin typeface="Times New Roman" pitchFamily="18" charset="0"/>
                        <a:ea typeface="Arial"/>
                        <a:cs typeface="Times New Roman" pitchFamily="18" charset="0"/>
                      </a:endParaRPr>
                    </a:p>
                  </a:txBody>
                  <a:tcPr marL="47995" marR="47995" marT="0" marB="0" anchor="ctr"/>
                </a:tc>
                <a:tc>
                  <a:txBody>
                    <a:bodyPr/>
                    <a:lstStyle/>
                    <a:p>
                      <a:pPr marL="0" marR="0" indent="10160" algn="ctr">
                        <a:lnSpc>
                          <a:spcPct val="115000"/>
                        </a:lnSpc>
                        <a:spcBef>
                          <a:spcPts val="200"/>
                        </a:spcBef>
                        <a:spcAft>
                          <a:spcPts val="200"/>
                        </a:spcAft>
                      </a:pPr>
                      <a:r>
                        <a:rPr lang="vi-VN" sz="1400" b="0" dirty="0">
                          <a:solidFill>
                            <a:schemeClr val="tx1"/>
                          </a:solidFill>
                          <a:effectLst/>
                          <a:latin typeface="Times New Roman" pitchFamily="18" charset="0"/>
                          <a:cs typeface="Times New Roman" pitchFamily="18" charset="0"/>
                        </a:rPr>
                        <a:t>xã</a:t>
                      </a:r>
                      <a:endParaRPr lang="en-US" sz="1400" b="0" dirty="0">
                        <a:solidFill>
                          <a:schemeClr val="tx1"/>
                        </a:solidFill>
                        <a:effectLst/>
                        <a:latin typeface="Times New Roman" pitchFamily="18" charset="0"/>
                        <a:ea typeface="Arial"/>
                        <a:cs typeface="Times New Roman" pitchFamily="18" charset="0"/>
                      </a:endParaRPr>
                    </a:p>
                  </a:txBody>
                  <a:tcPr marL="47995" marR="47995" marT="0" marB="0" anchor="ctr"/>
                </a:tc>
                <a:tc>
                  <a:txBody>
                    <a:bodyPr/>
                    <a:lstStyle/>
                    <a:p>
                      <a:pPr marL="0" marR="0" indent="10160" algn="ctr">
                        <a:lnSpc>
                          <a:spcPct val="115000"/>
                        </a:lnSpc>
                        <a:spcBef>
                          <a:spcPts val="200"/>
                        </a:spcBef>
                        <a:spcAft>
                          <a:spcPts val="200"/>
                        </a:spcAft>
                      </a:pPr>
                      <a:r>
                        <a:rPr lang="en-US" sz="1400" b="1" dirty="0" smtClean="0">
                          <a:solidFill>
                            <a:schemeClr val="tx1"/>
                          </a:solidFill>
                          <a:effectLst/>
                          <a:latin typeface="Times New Roman" pitchFamily="18" charset="0"/>
                          <a:cs typeface="Times New Roman" pitchFamily="18" charset="0"/>
                        </a:rPr>
                        <a:t>4</a:t>
                      </a:r>
                      <a:endParaRPr lang="en-US" sz="1400" b="1" dirty="0">
                        <a:solidFill>
                          <a:schemeClr val="tx1"/>
                        </a:solidFill>
                        <a:effectLst/>
                        <a:latin typeface="Times New Roman" pitchFamily="18" charset="0"/>
                        <a:ea typeface="Arial"/>
                        <a:cs typeface="Times New Roman" pitchFamily="18" charset="0"/>
                      </a:endParaRPr>
                    </a:p>
                  </a:txBody>
                  <a:tcPr marL="47995" marR="47995" marT="0" marB="0" anchor="ctr"/>
                </a:tc>
              </a:tr>
            </a:tbl>
          </a:graphicData>
        </a:graphic>
      </p:graphicFrame>
      <p:sp>
        <p:nvSpPr>
          <p:cNvPr id="3" name="Title 2"/>
          <p:cNvSpPr>
            <a:spLocks noGrp="1"/>
          </p:cNvSpPr>
          <p:nvPr>
            <p:ph type="title"/>
          </p:nvPr>
        </p:nvSpPr>
        <p:spPr>
          <a:xfrm>
            <a:off x="457200" y="274638"/>
            <a:ext cx="8229600" cy="868362"/>
          </a:xfrm>
        </p:spPr>
        <p:txBody>
          <a:bodyPr>
            <a:normAutofit/>
          </a:bodyPr>
          <a:lstStyle/>
          <a:p>
            <a:r>
              <a:rPr lang="en-US" sz="2000" dirty="0">
                <a:solidFill>
                  <a:srgbClr val="0070C0"/>
                </a:solidFill>
                <a:latin typeface="Times New Roman" pitchFamily="18" charset="0"/>
                <a:cs typeface="Times New Roman" pitchFamily="18" charset="0"/>
              </a:rPr>
              <a:t>2- CÁC CHỈ TIÊU PHÁT TRIỂN KINH TẾ - XÃ HỘI NĂM 2024</a:t>
            </a:r>
            <a:endParaRPr lang="en-US" sz="2000" dirty="0"/>
          </a:p>
        </p:txBody>
      </p:sp>
    </p:spTree>
    <p:extLst>
      <p:ext uri="{BB962C8B-B14F-4D97-AF65-F5344CB8AC3E}">
        <p14:creationId xmlns:p14="http://schemas.microsoft.com/office/powerpoint/2010/main" val="11145213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570264859"/>
              </p:ext>
            </p:extLst>
          </p:nvPr>
        </p:nvGraphicFramePr>
        <p:xfrm>
          <a:off x="1662111" y="1828800"/>
          <a:ext cx="6262688" cy="4054031"/>
        </p:xfrm>
        <a:graphic>
          <a:graphicData uri="http://schemas.openxmlformats.org/drawingml/2006/table">
            <a:tbl>
              <a:tblPr firstRow="1" firstCol="1" lastRow="1" lastCol="1" bandRow="1" bandCol="1">
                <a:tableStyleId>{5C22544A-7EE6-4342-B048-85BDC9FD1C3A}</a:tableStyleId>
              </a:tblPr>
              <a:tblGrid>
                <a:gridCol w="589369"/>
                <a:gridCol w="4377920"/>
                <a:gridCol w="533400"/>
                <a:gridCol w="761999"/>
              </a:tblGrid>
              <a:tr h="457200">
                <a:tc>
                  <a:txBody>
                    <a:bodyPr/>
                    <a:lstStyle/>
                    <a:p>
                      <a:pPr marL="0" marR="0" indent="0" algn="ctr">
                        <a:lnSpc>
                          <a:spcPct val="115000"/>
                        </a:lnSpc>
                        <a:spcBef>
                          <a:spcPts val="200"/>
                        </a:spcBef>
                        <a:spcAft>
                          <a:spcPts val="200"/>
                        </a:spcAft>
                      </a:pPr>
                      <a:r>
                        <a:rPr lang="en-US" sz="1400" dirty="0">
                          <a:solidFill>
                            <a:schemeClr val="tx1"/>
                          </a:solidFill>
                          <a:effectLst/>
                          <a:latin typeface="Times New Roman" pitchFamily="18" charset="0"/>
                          <a:cs typeface="Times New Roman" pitchFamily="18" charset="0"/>
                        </a:rPr>
                        <a:t>III</a:t>
                      </a:r>
                      <a:endParaRPr lang="en-US" sz="1400" dirty="0">
                        <a:solidFill>
                          <a:schemeClr val="tx1"/>
                        </a:solidFill>
                        <a:effectLst/>
                        <a:latin typeface="Times New Roman" pitchFamily="18" charset="0"/>
                        <a:ea typeface="Times New Roman"/>
                        <a:cs typeface="Times New Roman" pitchFamily="18" charset="0"/>
                      </a:endParaRPr>
                    </a:p>
                  </a:txBody>
                  <a:tcPr marL="68580" marR="68580" marT="0" marB="0" anchor="ctr"/>
                </a:tc>
                <a:tc>
                  <a:txBody>
                    <a:bodyPr/>
                    <a:lstStyle/>
                    <a:p>
                      <a:pPr marL="0" marR="0" indent="0" algn="just">
                        <a:lnSpc>
                          <a:spcPct val="115000"/>
                        </a:lnSpc>
                        <a:spcBef>
                          <a:spcPts val="200"/>
                        </a:spcBef>
                        <a:spcAft>
                          <a:spcPts val="200"/>
                        </a:spcAft>
                      </a:pPr>
                      <a:r>
                        <a:rPr lang="vi-VN" sz="1400" dirty="0">
                          <a:solidFill>
                            <a:schemeClr val="tx1"/>
                          </a:solidFill>
                          <a:effectLst/>
                          <a:latin typeface="Times New Roman" pitchFamily="18" charset="0"/>
                          <a:cs typeface="Times New Roman" pitchFamily="18" charset="0"/>
                        </a:rPr>
                        <a:t>Các chỉ tiêu về môi trường</a:t>
                      </a:r>
                      <a:endParaRPr lang="en-US" sz="1400" dirty="0">
                        <a:solidFill>
                          <a:schemeClr val="tx1"/>
                        </a:solidFill>
                        <a:effectLst/>
                        <a:latin typeface="Times New Roman" pitchFamily="18" charset="0"/>
                        <a:ea typeface="Times New Roman"/>
                        <a:cs typeface="Times New Roman" pitchFamily="18" charset="0"/>
                      </a:endParaRPr>
                    </a:p>
                  </a:txBody>
                  <a:tcPr marL="68580" marR="68580" marT="0" marB="0" anchor="ctr"/>
                </a:tc>
                <a:tc>
                  <a:txBody>
                    <a:bodyPr/>
                    <a:lstStyle/>
                    <a:p>
                      <a:pPr marL="0" marR="0" indent="10160" algn="ctr">
                        <a:lnSpc>
                          <a:spcPct val="115000"/>
                        </a:lnSpc>
                        <a:spcBef>
                          <a:spcPts val="200"/>
                        </a:spcBef>
                        <a:spcAft>
                          <a:spcPts val="200"/>
                        </a:spcAft>
                      </a:pPr>
                      <a:r>
                        <a:rPr lang="vi-VN" sz="1400">
                          <a:solidFill>
                            <a:schemeClr val="tx1"/>
                          </a:solidFill>
                          <a:effectLst/>
                          <a:latin typeface="Times New Roman" pitchFamily="18" charset="0"/>
                          <a:cs typeface="Times New Roman" pitchFamily="18" charset="0"/>
                        </a:rPr>
                        <a:t> </a:t>
                      </a:r>
                      <a:endParaRPr lang="en-US" sz="1400">
                        <a:solidFill>
                          <a:schemeClr val="tx1"/>
                        </a:solidFill>
                        <a:effectLst/>
                        <a:latin typeface="Times New Roman" pitchFamily="18" charset="0"/>
                        <a:ea typeface="Arial"/>
                        <a:cs typeface="Times New Roman" pitchFamily="18" charset="0"/>
                      </a:endParaRPr>
                    </a:p>
                  </a:txBody>
                  <a:tcPr marL="68580" marR="68580" marT="0" marB="0" anchor="ctr"/>
                </a:tc>
                <a:tc>
                  <a:txBody>
                    <a:bodyPr/>
                    <a:lstStyle/>
                    <a:p>
                      <a:pPr marL="0" marR="0" indent="10160" algn="ctr">
                        <a:lnSpc>
                          <a:spcPct val="115000"/>
                        </a:lnSpc>
                        <a:spcBef>
                          <a:spcPts val="200"/>
                        </a:spcBef>
                        <a:spcAft>
                          <a:spcPts val="200"/>
                        </a:spcAft>
                      </a:pPr>
                      <a:r>
                        <a:rPr lang="vi-VN" sz="1400">
                          <a:solidFill>
                            <a:schemeClr val="tx1"/>
                          </a:solidFill>
                          <a:effectLst/>
                          <a:latin typeface="Times New Roman" pitchFamily="18" charset="0"/>
                          <a:cs typeface="Times New Roman" pitchFamily="18" charset="0"/>
                        </a:rPr>
                        <a:t> </a:t>
                      </a:r>
                      <a:endParaRPr lang="en-US" sz="1400">
                        <a:solidFill>
                          <a:schemeClr val="tx1"/>
                        </a:solidFill>
                        <a:effectLst/>
                        <a:latin typeface="Times New Roman" pitchFamily="18" charset="0"/>
                        <a:ea typeface="Arial"/>
                        <a:cs typeface="Times New Roman" pitchFamily="18" charset="0"/>
                      </a:endParaRPr>
                    </a:p>
                  </a:txBody>
                  <a:tcPr marL="68580" marR="68580" marT="0" marB="0" anchor="ctr"/>
                </a:tc>
              </a:tr>
              <a:tr h="433289">
                <a:tc rowSpan="3">
                  <a:txBody>
                    <a:bodyPr/>
                    <a:lstStyle/>
                    <a:p>
                      <a:pPr marL="0" marR="0" indent="0" algn="ctr">
                        <a:lnSpc>
                          <a:spcPct val="115000"/>
                        </a:lnSpc>
                        <a:spcBef>
                          <a:spcPts val="200"/>
                        </a:spcBef>
                        <a:spcAft>
                          <a:spcPts val="200"/>
                        </a:spcAft>
                      </a:pPr>
                      <a:r>
                        <a:rPr lang="en-US" sz="1400" b="0" dirty="0">
                          <a:solidFill>
                            <a:schemeClr val="tx1"/>
                          </a:solidFill>
                          <a:effectLst/>
                          <a:latin typeface="Times New Roman" pitchFamily="18" charset="0"/>
                          <a:cs typeface="Times New Roman" pitchFamily="18" charset="0"/>
                        </a:rPr>
                        <a:t>18</a:t>
                      </a:r>
                      <a:endParaRPr lang="en-US" sz="1400" b="0" dirty="0">
                        <a:solidFill>
                          <a:schemeClr val="tx1"/>
                        </a:solidFill>
                        <a:effectLst/>
                        <a:latin typeface="Times New Roman" pitchFamily="18" charset="0"/>
                        <a:ea typeface="Times New Roman"/>
                        <a:cs typeface="Times New Roman" pitchFamily="18" charset="0"/>
                      </a:endParaRPr>
                    </a:p>
                  </a:txBody>
                  <a:tcPr marL="68580" marR="68580" marT="0" marB="0" anchor="ctr"/>
                </a:tc>
                <a:tc>
                  <a:txBody>
                    <a:bodyPr/>
                    <a:lstStyle/>
                    <a:p>
                      <a:pPr marL="0" marR="0" algn="just">
                        <a:lnSpc>
                          <a:spcPct val="115000"/>
                        </a:lnSpc>
                        <a:spcBef>
                          <a:spcPts val="200"/>
                        </a:spcBef>
                        <a:spcAft>
                          <a:spcPts val="200"/>
                        </a:spcAft>
                      </a:pPr>
                      <a:r>
                        <a:rPr lang="vi-VN" sz="1400" dirty="0">
                          <a:solidFill>
                            <a:schemeClr val="tx1"/>
                          </a:solidFill>
                          <a:effectLst/>
                          <a:latin typeface="Times New Roman" pitchFamily="18" charset="0"/>
                          <a:cs typeface="Times New Roman" pitchFamily="18" charset="0"/>
                        </a:rPr>
                        <a:t>Tỷ lệ hộ sử dụng nước sạch từ hệ thống cấp nước tập trung:</a:t>
                      </a:r>
                      <a:endParaRPr lang="en-US" sz="1400" dirty="0">
                        <a:solidFill>
                          <a:schemeClr val="tx1"/>
                        </a:solidFill>
                        <a:effectLst/>
                        <a:latin typeface="Times New Roman" pitchFamily="18" charset="0"/>
                        <a:ea typeface="Arial"/>
                        <a:cs typeface="Times New Roman" pitchFamily="18" charset="0"/>
                      </a:endParaRPr>
                    </a:p>
                  </a:txBody>
                  <a:tcPr marL="68580" marR="68580" marT="0" marB="0" anchor="ctr"/>
                </a:tc>
                <a:tc>
                  <a:txBody>
                    <a:bodyPr/>
                    <a:lstStyle/>
                    <a:p>
                      <a:pPr marL="0" marR="0" indent="10160" algn="ctr">
                        <a:lnSpc>
                          <a:spcPct val="115000"/>
                        </a:lnSpc>
                        <a:spcBef>
                          <a:spcPts val="200"/>
                        </a:spcBef>
                        <a:spcAft>
                          <a:spcPts val="200"/>
                        </a:spcAft>
                      </a:pPr>
                      <a:r>
                        <a:rPr lang="vi-VN" sz="1400">
                          <a:solidFill>
                            <a:schemeClr val="tx1"/>
                          </a:solidFill>
                          <a:effectLst/>
                          <a:latin typeface="Times New Roman" pitchFamily="18" charset="0"/>
                          <a:cs typeface="Times New Roman" pitchFamily="18" charset="0"/>
                        </a:rPr>
                        <a:t> </a:t>
                      </a:r>
                      <a:endParaRPr lang="en-US" sz="1400">
                        <a:solidFill>
                          <a:schemeClr val="tx1"/>
                        </a:solidFill>
                        <a:effectLst/>
                        <a:latin typeface="Times New Roman" pitchFamily="18" charset="0"/>
                        <a:ea typeface="Arial"/>
                        <a:cs typeface="Times New Roman" pitchFamily="18" charset="0"/>
                      </a:endParaRPr>
                    </a:p>
                  </a:txBody>
                  <a:tcPr marL="68580" marR="68580" marT="0" marB="0" anchor="ctr"/>
                </a:tc>
                <a:tc>
                  <a:txBody>
                    <a:bodyPr/>
                    <a:lstStyle/>
                    <a:p>
                      <a:pPr marL="0" marR="0" indent="10160" algn="ctr">
                        <a:lnSpc>
                          <a:spcPct val="115000"/>
                        </a:lnSpc>
                        <a:spcBef>
                          <a:spcPts val="200"/>
                        </a:spcBef>
                        <a:spcAft>
                          <a:spcPts val="200"/>
                        </a:spcAft>
                      </a:pPr>
                      <a:r>
                        <a:rPr lang="vi-VN" sz="1400">
                          <a:solidFill>
                            <a:schemeClr val="tx1"/>
                          </a:solidFill>
                          <a:effectLst/>
                          <a:latin typeface="Times New Roman" pitchFamily="18" charset="0"/>
                          <a:cs typeface="Times New Roman" pitchFamily="18" charset="0"/>
                        </a:rPr>
                        <a:t> </a:t>
                      </a:r>
                      <a:endParaRPr lang="en-US" sz="1400">
                        <a:solidFill>
                          <a:schemeClr val="tx1"/>
                        </a:solidFill>
                        <a:effectLst/>
                        <a:latin typeface="Times New Roman" pitchFamily="18" charset="0"/>
                        <a:ea typeface="Arial"/>
                        <a:cs typeface="Times New Roman" pitchFamily="18" charset="0"/>
                      </a:endParaRPr>
                    </a:p>
                  </a:txBody>
                  <a:tcPr marL="68580" marR="68580" marT="0" marB="0" anchor="ctr"/>
                </a:tc>
              </a:tr>
              <a:tr h="561778">
                <a:tc vMerge="1">
                  <a:txBody>
                    <a:bodyPr/>
                    <a:lstStyle/>
                    <a:p>
                      <a:endParaRPr lang="en-US"/>
                    </a:p>
                  </a:txBody>
                  <a:tcPr/>
                </a:tc>
                <a:tc>
                  <a:txBody>
                    <a:bodyPr/>
                    <a:lstStyle/>
                    <a:p>
                      <a:pPr marL="0" marR="0" algn="just">
                        <a:lnSpc>
                          <a:spcPct val="115000"/>
                        </a:lnSpc>
                        <a:spcBef>
                          <a:spcPts val="200"/>
                        </a:spcBef>
                        <a:spcAft>
                          <a:spcPts val="200"/>
                        </a:spcAft>
                      </a:pPr>
                      <a:r>
                        <a:rPr lang="vi-VN" sz="1400" dirty="0">
                          <a:solidFill>
                            <a:schemeClr val="tx1"/>
                          </a:solidFill>
                          <a:effectLst/>
                          <a:latin typeface="Times New Roman" pitchFamily="18" charset="0"/>
                          <a:cs typeface="Times New Roman" pitchFamily="18" charset="0"/>
                        </a:rPr>
                        <a:t>+ Khu vực đô thị</a:t>
                      </a:r>
                      <a:endParaRPr lang="en-US" sz="1400" dirty="0">
                        <a:solidFill>
                          <a:schemeClr val="tx1"/>
                        </a:solidFill>
                        <a:effectLst/>
                        <a:latin typeface="Times New Roman" pitchFamily="18" charset="0"/>
                        <a:ea typeface="Arial"/>
                        <a:cs typeface="Times New Roman" pitchFamily="18" charset="0"/>
                      </a:endParaRPr>
                    </a:p>
                  </a:txBody>
                  <a:tcPr marL="68580" marR="68580" marT="0" marB="0" anchor="ctr"/>
                </a:tc>
                <a:tc>
                  <a:txBody>
                    <a:bodyPr/>
                    <a:lstStyle/>
                    <a:p>
                      <a:pPr marL="0" marR="0" indent="10160" algn="ctr">
                        <a:lnSpc>
                          <a:spcPct val="115000"/>
                        </a:lnSpc>
                        <a:spcBef>
                          <a:spcPts val="200"/>
                        </a:spcBef>
                        <a:spcAft>
                          <a:spcPts val="200"/>
                        </a:spcAft>
                      </a:pPr>
                      <a:r>
                        <a:rPr lang="vi-VN" sz="1400">
                          <a:solidFill>
                            <a:schemeClr val="tx1"/>
                          </a:solidFill>
                          <a:effectLst/>
                          <a:latin typeface="Times New Roman" pitchFamily="18" charset="0"/>
                          <a:cs typeface="Times New Roman" pitchFamily="18" charset="0"/>
                        </a:rPr>
                        <a:t>%</a:t>
                      </a:r>
                      <a:endParaRPr lang="en-US" sz="1400">
                        <a:solidFill>
                          <a:schemeClr val="tx1"/>
                        </a:solidFill>
                        <a:effectLst/>
                        <a:latin typeface="Times New Roman" pitchFamily="18" charset="0"/>
                        <a:ea typeface="Arial"/>
                        <a:cs typeface="Times New Roman" pitchFamily="18" charset="0"/>
                      </a:endParaRPr>
                    </a:p>
                  </a:txBody>
                  <a:tcPr marL="68580" marR="68580" marT="0" marB="0" anchor="ctr"/>
                </a:tc>
                <a:tc>
                  <a:txBody>
                    <a:bodyPr/>
                    <a:lstStyle/>
                    <a:p>
                      <a:pPr marL="0" marR="0" indent="10160" algn="ctr">
                        <a:lnSpc>
                          <a:spcPct val="115000"/>
                        </a:lnSpc>
                        <a:spcBef>
                          <a:spcPts val="200"/>
                        </a:spcBef>
                        <a:spcAft>
                          <a:spcPts val="200"/>
                        </a:spcAft>
                      </a:pPr>
                      <a:r>
                        <a:rPr lang="vi-VN" sz="1400" dirty="0" smtClean="0">
                          <a:solidFill>
                            <a:schemeClr val="tx1"/>
                          </a:solidFill>
                          <a:effectLst/>
                          <a:latin typeface="Times New Roman" pitchFamily="18" charset="0"/>
                          <a:cs typeface="Times New Roman" pitchFamily="18" charset="0"/>
                        </a:rPr>
                        <a:t>99,</a:t>
                      </a:r>
                      <a:r>
                        <a:rPr lang="en-US" sz="1400" dirty="0" smtClean="0">
                          <a:solidFill>
                            <a:schemeClr val="tx1"/>
                          </a:solidFill>
                          <a:effectLst/>
                          <a:latin typeface="Times New Roman" pitchFamily="18" charset="0"/>
                          <a:cs typeface="Times New Roman" pitchFamily="18" charset="0"/>
                        </a:rPr>
                        <a:t>3</a:t>
                      </a:r>
                      <a:endParaRPr lang="en-US" sz="1400" dirty="0">
                        <a:solidFill>
                          <a:schemeClr val="tx1"/>
                        </a:solidFill>
                        <a:effectLst/>
                        <a:latin typeface="Times New Roman" pitchFamily="18" charset="0"/>
                        <a:ea typeface="Arial"/>
                        <a:cs typeface="Times New Roman" pitchFamily="18" charset="0"/>
                      </a:endParaRPr>
                    </a:p>
                  </a:txBody>
                  <a:tcPr marL="68580" marR="68580" marT="0" marB="0" anchor="ctr"/>
                </a:tc>
              </a:tr>
              <a:tr h="411679">
                <a:tc vMerge="1">
                  <a:txBody>
                    <a:bodyPr/>
                    <a:lstStyle/>
                    <a:p>
                      <a:endParaRPr lang="en-US"/>
                    </a:p>
                  </a:txBody>
                  <a:tcPr/>
                </a:tc>
                <a:tc>
                  <a:txBody>
                    <a:bodyPr/>
                    <a:lstStyle/>
                    <a:p>
                      <a:pPr marL="0" marR="0" algn="just">
                        <a:lnSpc>
                          <a:spcPct val="115000"/>
                        </a:lnSpc>
                        <a:spcBef>
                          <a:spcPts val="200"/>
                        </a:spcBef>
                        <a:spcAft>
                          <a:spcPts val="200"/>
                        </a:spcAft>
                      </a:pPr>
                      <a:r>
                        <a:rPr lang="vi-VN" sz="1400" dirty="0">
                          <a:solidFill>
                            <a:schemeClr val="tx1"/>
                          </a:solidFill>
                          <a:effectLst/>
                          <a:latin typeface="Times New Roman" pitchFamily="18" charset="0"/>
                          <a:cs typeface="Times New Roman" pitchFamily="18" charset="0"/>
                        </a:rPr>
                        <a:t>+ Khu vực nông thôn</a:t>
                      </a:r>
                      <a:endParaRPr lang="en-US" sz="1400" dirty="0">
                        <a:solidFill>
                          <a:schemeClr val="tx1"/>
                        </a:solidFill>
                        <a:effectLst/>
                        <a:latin typeface="Times New Roman" pitchFamily="18" charset="0"/>
                        <a:ea typeface="Arial"/>
                        <a:cs typeface="Times New Roman" pitchFamily="18" charset="0"/>
                      </a:endParaRPr>
                    </a:p>
                  </a:txBody>
                  <a:tcPr marL="68580" marR="68580" marT="0" marB="0" anchor="ctr"/>
                </a:tc>
                <a:tc>
                  <a:txBody>
                    <a:bodyPr/>
                    <a:lstStyle/>
                    <a:p>
                      <a:pPr marL="0" marR="0" indent="10160" algn="ctr">
                        <a:lnSpc>
                          <a:spcPct val="115000"/>
                        </a:lnSpc>
                        <a:spcBef>
                          <a:spcPts val="200"/>
                        </a:spcBef>
                        <a:spcAft>
                          <a:spcPts val="200"/>
                        </a:spcAft>
                      </a:pPr>
                      <a:r>
                        <a:rPr lang="vi-VN" sz="1400">
                          <a:solidFill>
                            <a:schemeClr val="tx1"/>
                          </a:solidFill>
                          <a:effectLst/>
                          <a:latin typeface="Times New Roman" pitchFamily="18" charset="0"/>
                          <a:cs typeface="Times New Roman" pitchFamily="18" charset="0"/>
                        </a:rPr>
                        <a:t>%</a:t>
                      </a:r>
                      <a:endParaRPr lang="en-US" sz="1400">
                        <a:solidFill>
                          <a:schemeClr val="tx1"/>
                        </a:solidFill>
                        <a:effectLst/>
                        <a:latin typeface="Times New Roman" pitchFamily="18" charset="0"/>
                        <a:ea typeface="Arial"/>
                        <a:cs typeface="Times New Roman" pitchFamily="18" charset="0"/>
                      </a:endParaRPr>
                    </a:p>
                  </a:txBody>
                  <a:tcPr marL="68580" marR="68580" marT="0" marB="0" anchor="ctr"/>
                </a:tc>
                <a:tc>
                  <a:txBody>
                    <a:bodyPr/>
                    <a:lstStyle/>
                    <a:p>
                      <a:pPr marL="0" marR="0" indent="10160" algn="ctr">
                        <a:lnSpc>
                          <a:spcPct val="115000"/>
                        </a:lnSpc>
                        <a:spcBef>
                          <a:spcPts val="200"/>
                        </a:spcBef>
                        <a:spcAft>
                          <a:spcPts val="200"/>
                        </a:spcAft>
                      </a:pPr>
                      <a:r>
                        <a:rPr lang="en-US" sz="1400" dirty="0" smtClean="0">
                          <a:solidFill>
                            <a:schemeClr val="tx1"/>
                          </a:solidFill>
                          <a:effectLst/>
                          <a:latin typeface="Times New Roman" pitchFamily="18" charset="0"/>
                          <a:cs typeface="Times New Roman" pitchFamily="18" charset="0"/>
                        </a:rPr>
                        <a:t>96</a:t>
                      </a:r>
                      <a:endParaRPr lang="en-US" sz="1400" dirty="0">
                        <a:solidFill>
                          <a:schemeClr val="tx1"/>
                        </a:solidFill>
                        <a:effectLst/>
                        <a:latin typeface="Times New Roman" pitchFamily="18" charset="0"/>
                        <a:ea typeface="Arial"/>
                        <a:cs typeface="Times New Roman" pitchFamily="18" charset="0"/>
                      </a:endParaRPr>
                    </a:p>
                  </a:txBody>
                  <a:tcPr marL="68580" marR="68580" marT="0" marB="0" anchor="ctr"/>
                </a:tc>
              </a:tr>
              <a:tr h="378368">
                <a:tc rowSpan="3">
                  <a:txBody>
                    <a:bodyPr/>
                    <a:lstStyle/>
                    <a:p>
                      <a:pPr marL="0" marR="0" indent="0" algn="ctr">
                        <a:lnSpc>
                          <a:spcPct val="115000"/>
                        </a:lnSpc>
                        <a:spcBef>
                          <a:spcPts val="200"/>
                        </a:spcBef>
                        <a:spcAft>
                          <a:spcPts val="200"/>
                        </a:spcAft>
                      </a:pPr>
                      <a:r>
                        <a:rPr lang="en-US" sz="1400" b="0" dirty="0">
                          <a:solidFill>
                            <a:schemeClr val="tx1"/>
                          </a:solidFill>
                          <a:effectLst/>
                          <a:latin typeface="Times New Roman" pitchFamily="18" charset="0"/>
                          <a:cs typeface="Times New Roman" pitchFamily="18" charset="0"/>
                        </a:rPr>
                        <a:t>19</a:t>
                      </a:r>
                      <a:endParaRPr lang="en-US" sz="1400" b="0" dirty="0">
                        <a:solidFill>
                          <a:schemeClr val="tx1"/>
                        </a:solidFill>
                        <a:effectLst/>
                        <a:latin typeface="Times New Roman" pitchFamily="18" charset="0"/>
                        <a:ea typeface="Times New Roman"/>
                        <a:cs typeface="Times New Roman" pitchFamily="18" charset="0"/>
                      </a:endParaRPr>
                    </a:p>
                  </a:txBody>
                  <a:tcPr marL="68580" marR="68580" marT="0" marB="0" anchor="ctr"/>
                </a:tc>
                <a:tc>
                  <a:txBody>
                    <a:bodyPr/>
                    <a:lstStyle/>
                    <a:p>
                      <a:pPr marL="0" marR="0" indent="0" algn="just">
                        <a:lnSpc>
                          <a:spcPct val="115000"/>
                        </a:lnSpc>
                        <a:spcBef>
                          <a:spcPts val="200"/>
                        </a:spcBef>
                        <a:spcAft>
                          <a:spcPts val="200"/>
                        </a:spcAft>
                      </a:pPr>
                      <a:r>
                        <a:rPr lang="vi-VN" sz="1400" dirty="0">
                          <a:solidFill>
                            <a:schemeClr val="tx1"/>
                          </a:solidFill>
                          <a:effectLst/>
                          <a:latin typeface="Times New Roman" pitchFamily="18" charset="0"/>
                          <a:cs typeface="Times New Roman" pitchFamily="18" charset="0"/>
                        </a:rPr>
                        <a:t>Tỷ lệ </a:t>
                      </a:r>
                      <a:r>
                        <a:rPr lang="en-US" sz="1400" dirty="0" err="1">
                          <a:solidFill>
                            <a:schemeClr val="tx1"/>
                          </a:solidFill>
                          <a:effectLst/>
                          <a:latin typeface="Times New Roman" pitchFamily="18" charset="0"/>
                          <a:cs typeface="Times New Roman" pitchFamily="18" charset="0"/>
                        </a:rPr>
                        <a:t>thu</a:t>
                      </a:r>
                      <a:r>
                        <a:rPr lang="en-US" sz="1400" dirty="0">
                          <a:solidFill>
                            <a:schemeClr val="tx1"/>
                          </a:solidFill>
                          <a:effectLst/>
                          <a:latin typeface="Times New Roman" pitchFamily="18" charset="0"/>
                          <a:cs typeface="Times New Roman" pitchFamily="18" charset="0"/>
                        </a:rPr>
                        <a:t> </a:t>
                      </a:r>
                      <a:r>
                        <a:rPr lang="en-US" sz="1400" dirty="0" err="1">
                          <a:solidFill>
                            <a:schemeClr val="tx1"/>
                          </a:solidFill>
                          <a:effectLst/>
                          <a:latin typeface="Times New Roman" pitchFamily="18" charset="0"/>
                          <a:cs typeface="Times New Roman" pitchFamily="18" charset="0"/>
                        </a:rPr>
                        <a:t>gom</a:t>
                      </a:r>
                      <a:r>
                        <a:rPr lang="en-US" sz="1400" dirty="0">
                          <a:solidFill>
                            <a:schemeClr val="tx1"/>
                          </a:solidFill>
                          <a:effectLst/>
                          <a:latin typeface="Times New Roman" pitchFamily="18" charset="0"/>
                          <a:cs typeface="Times New Roman" pitchFamily="18" charset="0"/>
                        </a:rPr>
                        <a:t> </a:t>
                      </a:r>
                      <a:r>
                        <a:rPr lang="vi-VN" sz="1400" dirty="0">
                          <a:solidFill>
                            <a:schemeClr val="tx1"/>
                          </a:solidFill>
                          <a:effectLst/>
                          <a:latin typeface="Times New Roman" pitchFamily="18" charset="0"/>
                          <a:cs typeface="Times New Roman" pitchFamily="18" charset="0"/>
                        </a:rPr>
                        <a:t>chất thải rắn </a:t>
                      </a:r>
                      <a:r>
                        <a:rPr lang="en-US" sz="1400" dirty="0" err="1">
                          <a:solidFill>
                            <a:schemeClr val="tx1"/>
                          </a:solidFill>
                          <a:effectLst/>
                          <a:latin typeface="Times New Roman" pitchFamily="18" charset="0"/>
                          <a:cs typeface="Times New Roman" pitchFamily="18" charset="0"/>
                        </a:rPr>
                        <a:t>sinh</a:t>
                      </a:r>
                      <a:r>
                        <a:rPr lang="en-US" sz="1400" dirty="0">
                          <a:solidFill>
                            <a:schemeClr val="tx1"/>
                          </a:solidFill>
                          <a:effectLst/>
                          <a:latin typeface="Times New Roman" pitchFamily="18" charset="0"/>
                          <a:cs typeface="Times New Roman" pitchFamily="18" charset="0"/>
                        </a:rPr>
                        <a:t> </a:t>
                      </a:r>
                      <a:r>
                        <a:rPr lang="en-US" sz="1400" dirty="0" err="1">
                          <a:solidFill>
                            <a:schemeClr val="tx1"/>
                          </a:solidFill>
                          <a:effectLst/>
                          <a:latin typeface="Times New Roman" pitchFamily="18" charset="0"/>
                          <a:cs typeface="Times New Roman" pitchFamily="18" charset="0"/>
                        </a:rPr>
                        <a:t>hoạt</a:t>
                      </a:r>
                      <a:endParaRPr lang="en-US" sz="1400" dirty="0">
                        <a:solidFill>
                          <a:schemeClr val="tx1"/>
                        </a:solidFill>
                        <a:effectLst/>
                        <a:latin typeface="Times New Roman" pitchFamily="18" charset="0"/>
                        <a:ea typeface="Times New Roman"/>
                        <a:cs typeface="Times New Roman" pitchFamily="18" charset="0"/>
                      </a:endParaRPr>
                    </a:p>
                  </a:txBody>
                  <a:tcPr marL="68580" marR="68580" marT="0" marB="0" anchor="ctr"/>
                </a:tc>
                <a:tc>
                  <a:txBody>
                    <a:bodyPr/>
                    <a:lstStyle/>
                    <a:p>
                      <a:pPr marL="0" marR="0" indent="10160" algn="ctr">
                        <a:lnSpc>
                          <a:spcPct val="115000"/>
                        </a:lnSpc>
                        <a:spcBef>
                          <a:spcPts val="200"/>
                        </a:spcBef>
                        <a:spcAft>
                          <a:spcPts val="200"/>
                        </a:spcAft>
                      </a:pPr>
                      <a:r>
                        <a:rPr lang="vi-VN" sz="1400">
                          <a:solidFill>
                            <a:schemeClr val="tx1"/>
                          </a:solidFill>
                          <a:effectLst/>
                          <a:latin typeface="Times New Roman" pitchFamily="18" charset="0"/>
                          <a:cs typeface="Times New Roman" pitchFamily="18" charset="0"/>
                        </a:rPr>
                        <a:t> </a:t>
                      </a:r>
                      <a:endParaRPr lang="en-US" sz="1400">
                        <a:solidFill>
                          <a:schemeClr val="tx1"/>
                        </a:solidFill>
                        <a:effectLst/>
                        <a:latin typeface="Times New Roman" pitchFamily="18" charset="0"/>
                        <a:ea typeface="Arial"/>
                        <a:cs typeface="Times New Roman" pitchFamily="18" charset="0"/>
                      </a:endParaRPr>
                    </a:p>
                  </a:txBody>
                  <a:tcPr marL="68580" marR="68580" marT="0" marB="0" anchor="ctr"/>
                </a:tc>
                <a:tc>
                  <a:txBody>
                    <a:bodyPr/>
                    <a:lstStyle/>
                    <a:p>
                      <a:pPr marL="0" marR="0" indent="10160" algn="ctr">
                        <a:lnSpc>
                          <a:spcPct val="115000"/>
                        </a:lnSpc>
                        <a:spcBef>
                          <a:spcPts val="200"/>
                        </a:spcBef>
                        <a:spcAft>
                          <a:spcPts val="200"/>
                        </a:spcAft>
                      </a:pPr>
                      <a:r>
                        <a:rPr lang="vi-VN" sz="1400">
                          <a:solidFill>
                            <a:schemeClr val="tx1"/>
                          </a:solidFill>
                          <a:effectLst/>
                          <a:latin typeface="Times New Roman" pitchFamily="18" charset="0"/>
                          <a:cs typeface="Times New Roman" pitchFamily="18" charset="0"/>
                        </a:rPr>
                        <a:t> </a:t>
                      </a:r>
                      <a:endParaRPr lang="en-US" sz="1400">
                        <a:solidFill>
                          <a:schemeClr val="tx1"/>
                        </a:solidFill>
                        <a:effectLst/>
                        <a:latin typeface="Times New Roman" pitchFamily="18" charset="0"/>
                        <a:ea typeface="Arial"/>
                        <a:cs typeface="Times New Roman" pitchFamily="18" charset="0"/>
                      </a:endParaRPr>
                    </a:p>
                  </a:txBody>
                  <a:tcPr marL="68580" marR="68580" marT="0" marB="0" anchor="ctr"/>
                </a:tc>
              </a:tr>
              <a:tr h="505685">
                <a:tc vMerge="1">
                  <a:txBody>
                    <a:bodyPr/>
                    <a:lstStyle/>
                    <a:p>
                      <a:endParaRPr lang="en-US"/>
                    </a:p>
                  </a:txBody>
                  <a:tcPr/>
                </a:tc>
                <a:tc>
                  <a:txBody>
                    <a:bodyPr/>
                    <a:lstStyle/>
                    <a:p>
                      <a:pPr marL="0" marR="0" indent="0" algn="just">
                        <a:lnSpc>
                          <a:spcPct val="115000"/>
                        </a:lnSpc>
                        <a:spcBef>
                          <a:spcPts val="200"/>
                        </a:spcBef>
                        <a:spcAft>
                          <a:spcPts val="200"/>
                        </a:spcAft>
                      </a:pPr>
                      <a:r>
                        <a:rPr lang="en-US" sz="1400" dirty="0" err="1">
                          <a:solidFill>
                            <a:schemeClr val="tx1"/>
                          </a:solidFill>
                          <a:effectLst/>
                          <a:latin typeface="Times New Roman" pitchFamily="18" charset="0"/>
                          <a:cs typeface="Times New Roman" pitchFamily="18" charset="0"/>
                        </a:rPr>
                        <a:t>Khu</a:t>
                      </a:r>
                      <a:r>
                        <a:rPr lang="en-US" sz="1400" dirty="0">
                          <a:solidFill>
                            <a:schemeClr val="tx1"/>
                          </a:solidFill>
                          <a:effectLst/>
                          <a:latin typeface="Times New Roman" pitchFamily="18" charset="0"/>
                          <a:cs typeface="Times New Roman" pitchFamily="18" charset="0"/>
                        </a:rPr>
                        <a:t> </a:t>
                      </a:r>
                      <a:r>
                        <a:rPr lang="en-US" sz="1400" dirty="0" err="1">
                          <a:solidFill>
                            <a:schemeClr val="tx1"/>
                          </a:solidFill>
                          <a:effectLst/>
                          <a:latin typeface="Times New Roman" pitchFamily="18" charset="0"/>
                          <a:cs typeface="Times New Roman" pitchFamily="18" charset="0"/>
                        </a:rPr>
                        <a:t>vực</a:t>
                      </a:r>
                      <a:r>
                        <a:rPr lang="en-US" sz="1400" dirty="0">
                          <a:solidFill>
                            <a:schemeClr val="tx1"/>
                          </a:solidFill>
                          <a:effectLst/>
                          <a:latin typeface="Times New Roman" pitchFamily="18" charset="0"/>
                          <a:cs typeface="Times New Roman" pitchFamily="18" charset="0"/>
                        </a:rPr>
                        <a:t> </a:t>
                      </a:r>
                      <a:r>
                        <a:rPr lang="en-US" sz="1400" dirty="0" err="1">
                          <a:solidFill>
                            <a:schemeClr val="tx1"/>
                          </a:solidFill>
                          <a:effectLst/>
                          <a:latin typeface="Times New Roman" pitchFamily="18" charset="0"/>
                          <a:cs typeface="Times New Roman" pitchFamily="18" charset="0"/>
                        </a:rPr>
                        <a:t>đô</a:t>
                      </a:r>
                      <a:r>
                        <a:rPr lang="en-US" sz="1400" dirty="0">
                          <a:solidFill>
                            <a:schemeClr val="tx1"/>
                          </a:solidFill>
                          <a:effectLst/>
                          <a:latin typeface="Times New Roman" pitchFamily="18" charset="0"/>
                          <a:cs typeface="Times New Roman" pitchFamily="18" charset="0"/>
                        </a:rPr>
                        <a:t> </a:t>
                      </a:r>
                      <a:r>
                        <a:rPr lang="en-US" sz="1400" dirty="0" err="1">
                          <a:solidFill>
                            <a:schemeClr val="tx1"/>
                          </a:solidFill>
                          <a:effectLst/>
                          <a:latin typeface="Times New Roman" pitchFamily="18" charset="0"/>
                          <a:cs typeface="Times New Roman" pitchFamily="18" charset="0"/>
                        </a:rPr>
                        <a:t>thị</a:t>
                      </a:r>
                      <a:endParaRPr lang="en-US" sz="1400" dirty="0">
                        <a:solidFill>
                          <a:schemeClr val="tx1"/>
                        </a:solidFill>
                        <a:effectLst/>
                        <a:latin typeface="Times New Roman" pitchFamily="18" charset="0"/>
                        <a:ea typeface="Times New Roman"/>
                        <a:cs typeface="Times New Roman" pitchFamily="18" charset="0"/>
                      </a:endParaRPr>
                    </a:p>
                  </a:txBody>
                  <a:tcPr marL="68580" marR="68580" marT="0" marB="0" anchor="ctr"/>
                </a:tc>
                <a:tc>
                  <a:txBody>
                    <a:bodyPr/>
                    <a:lstStyle/>
                    <a:p>
                      <a:pPr marL="0" marR="0" indent="10160" algn="ctr">
                        <a:lnSpc>
                          <a:spcPct val="115000"/>
                        </a:lnSpc>
                        <a:spcBef>
                          <a:spcPts val="200"/>
                        </a:spcBef>
                        <a:spcAft>
                          <a:spcPts val="200"/>
                        </a:spcAft>
                      </a:pPr>
                      <a:r>
                        <a:rPr lang="vi-VN" sz="1400" dirty="0">
                          <a:solidFill>
                            <a:schemeClr val="tx1"/>
                          </a:solidFill>
                          <a:effectLst/>
                          <a:latin typeface="Times New Roman" pitchFamily="18" charset="0"/>
                          <a:cs typeface="Times New Roman" pitchFamily="18" charset="0"/>
                        </a:rPr>
                        <a:t>%</a:t>
                      </a:r>
                      <a:endParaRPr lang="en-US" sz="1400" dirty="0">
                        <a:solidFill>
                          <a:schemeClr val="tx1"/>
                        </a:solidFill>
                        <a:effectLst/>
                        <a:latin typeface="Times New Roman" pitchFamily="18" charset="0"/>
                        <a:ea typeface="Arial"/>
                        <a:cs typeface="Times New Roman" pitchFamily="18" charset="0"/>
                      </a:endParaRPr>
                    </a:p>
                  </a:txBody>
                  <a:tcPr marL="68580" marR="68580" marT="0" marB="0" anchor="ctr"/>
                </a:tc>
                <a:tc>
                  <a:txBody>
                    <a:bodyPr/>
                    <a:lstStyle/>
                    <a:p>
                      <a:pPr marL="0" marR="0" indent="10160" algn="ctr">
                        <a:lnSpc>
                          <a:spcPct val="115000"/>
                        </a:lnSpc>
                        <a:spcBef>
                          <a:spcPts val="200"/>
                        </a:spcBef>
                        <a:spcAft>
                          <a:spcPts val="200"/>
                        </a:spcAft>
                      </a:pPr>
                      <a:r>
                        <a:rPr lang="en-US" sz="1400" dirty="0" smtClean="0">
                          <a:solidFill>
                            <a:schemeClr val="tx1"/>
                          </a:solidFill>
                          <a:effectLst/>
                          <a:latin typeface="Times New Roman" pitchFamily="18" charset="0"/>
                          <a:cs typeface="Times New Roman" pitchFamily="18" charset="0"/>
                        </a:rPr>
                        <a:t>97</a:t>
                      </a:r>
                      <a:endParaRPr lang="en-US" sz="1400" dirty="0">
                        <a:solidFill>
                          <a:schemeClr val="tx1"/>
                        </a:solidFill>
                        <a:effectLst/>
                        <a:latin typeface="Times New Roman" pitchFamily="18" charset="0"/>
                        <a:ea typeface="Arial"/>
                        <a:cs typeface="Times New Roman" pitchFamily="18" charset="0"/>
                      </a:endParaRPr>
                    </a:p>
                  </a:txBody>
                  <a:tcPr marL="68580" marR="68580" marT="0" marB="0" anchor="ctr"/>
                </a:tc>
              </a:tr>
              <a:tr h="429154">
                <a:tc vMerge="1">
                  <a:txBody>
                    <a:bodyPr/>
                    <a:lstStyle/>
                    <a:p>
                      <a:endParaRPr lang="en-US"/>
                    </a:p>
                  </a:txBody>
                  <a:tcPr/>
                </a:tc>
                <a:tc>
                  <a:txBody>
                    <a:bodyPr/>
                    <a:lstStyle/>
                    <a:p>
                      <a:pPr marL="0" marR="0" indent="0" algn="just">
                        <a:lnSpc>
                          <a:spcPct val="115000"/>
                        </a:lnSpc>
                        <a:spcBef>
                          <a:spcPts val="200"/>
                        </a:spcBef>
                        <a:spcAft>
                          <a:spcPts val="200"/>
                        </a:spcAft>
                      </a:pPr>
                      <a:r>
                        <a:rPr lang="en-US" sz="1400" dirty="0" err="1">
                          <a:solidFill>
                            <a:schemeClr val="tx1"/>
                          </a:solidFill>
                          <a:effectLst/>
                          <a:latin typeface="Times New Roman" pitchFamily="18" charset="0"/>
                          <a:cs typeface="Times New Roman" pitchFamily="18" charset="0"/>
                        </a:rPr>
                        <a:t>Khu</a:t>
                      </a:r>
                      <a:r>
                        <a:rPr lang="en-US" sz="1400" dirty="0">
                          <a:solidFill>
                            <a:schemeClr val="tx1"/>
                          </a:solidFill>
                          <a:effectLst/>
                          <a:latin typeface="Times New Roman" pitchFamily="18" charset="0"/>
                          <a:cs typeface="Times New Roman" pitchFamily="18" charset="0"/>
                        </a:rPr>
                        <a:t> </a:t>
                      </a:r>
                      <a:r>
                        <a:rPr lang="en-US" sz="1400" dirty="0" err="1">
                          <a:solidFill>
                            <a:schemeClr val="tx1"/>
                          </a:solidFill>
                          <a:effectLst/>
                          <a:latin typeface="Times New Roman" pitchFamily="18" charset="0"/>
                          <a:cs typeface="Times New Roman" pitchFamily="18" charset="0"/>
                        </a:rPr>
                        <a:t>vực</a:t>
                      </a:r>
                      <a:r>
                        <a:rPr lang="en-US" sz="1400" dirty="0">
                          <a:solidFill>
                            <a:schemeClr val="tx1"/>
                          </a:solidFill>
                          <a:effectLst/>
                          <a:latin typeface="Times New Roman" pitchFamily="18" charset="0"/>
                          <a:cs typeface="Times New Roman" pitchFamily="18" charset="0"/>
                        </a:rPr>
                        <a:t> </a:t>
                      </a:r>
                      <a:r>
                        <a:rPr lang="en-US" sz="1400" dirty="0" err="1">
                          <a:solidFill>
                            <a:schemeClr val="tx1"/>
                          </a:solidFill>
                          <a:effectLst/>
                          <a:latin typeface="Times New Roman" pitchFamily="18" charset="0"/>
                          <a:cs typeface="Times New Roman" pitchFamily="18" charset="0"/>
                        </a:rPr>
                        <a:t>nông</a:t>
                      </a:r>
                      <a:r>
                        <a:rPr lang="en-US" sz="1400" dirty="0">
                          <a:solidFill>
                            <a:schemeClr val="tx1"/>
                          </a:solidFill>
                          <a:effectLst/>
                          <a:latin typeface="Times New Roman" pitchFamily="18" charset="0"/>
                          <a:cs typeface="Times New Roman" pitchFamily="18" charset="0"/>
                        </a:rPr>
                        <a:t> </a:t>
                      </a:r>
                      <a:r>
                        <a:rPr lang="en-US" sz="1400" dirty="0" err="1">
                          <a:solidFill>
                            <a:schemeClr val="tx1"/>
                          </a:solidFill>
                          <a:effectLst/>
                          <a:latin typeface="Times New Roman" pitchFamily="18" charset="0"/>
                          <a:cs typeface="Times New Roman" pitchFamily="18" charset="0"/>
                        </a:rPr>
                        <a:t>thôn</a:t>
                      </a:r>
                      <a:endParaRPr lang="en-US" sz="1400" dirty="0">
                        <a:solidFill>
                          <a:schemeClr val="tx1"/>
                        </a:solidFill>
                        <a:effectLst/>
                        <a:latin typeface="Times New Roman" pitchFamily="18" charset="0"/>
                        <a:ea typeface="Times New Roman"/>
                        <a:cs typeface="Times New Roman" pitchFamily="18" charset="0"/>
                      </a:endParaRPr>
                    </a:p>
                  </a:txBody>
                  <a:tcPr marL="68580" marR="68580" marT="0" marB="0" anchor="ctr"/>
                </a:tc>
                <a:tc>
                  <a:txBody>
                    <a:bodyPr/>
                    <a:lstStyle/>
                    <a:p>
                      <a:pPr marL="0" marR="0" indent="10160" algn="ctr">
                        <a:lnSpc>
                          <a:spcPct val="115000"/>
                        </a:lnSpc>
                        <a:spcBef>
                          <a:spcPts val="200"/>
                        </a:spcBef>
                        <a:spcAft>
                          <a:spcPts val="200"/>
                        </a:spcAft>
                      </a:pPr>
                      <a:r>
                        <a:rPr lang="vi-VN" sz="1400" dirty="0">
                          <a:solidFill>
                            <a:schemeClr val="tx1"/>
                          </a:solidFill>
                          <a:effectLst/>
                          <a:latin typeface="Times New Roman" pitchFamily="18" charset="0"/>
                          <a:cs typeface="Times New Roman" pitchFamily="18" charset="0"/>
                        </a:rPr>
                        <a:t>%</a:t>
                      </a:r>
                      <a:endParaRPr lang="en-US" sz="1400" dirty="0">
                        <a:solidFill>
                          <a:schemeClr val="tx1"/>
                        </a:solidFill>
                        <a:effectLst/>
                        <a:latin typeface="Times New Roman" pitchFamily="18" charset="0"/>
                        <a:ea typeface="Arial"/>
                        <a:cs typeface="Times New Roman" pitchFamily="18" charset="0"/>
                      </a:endParaRPr>
                    </a:p>
                  </a:txBody>
                  <a:tcPr marL="68580" marR="68580" marT="0" marB="0" anchor="ctr"/>
                </a:tc>
                <a:tc>
                  <a:txBody>
                    <a:bodyPr/>
                    <a:lstStyle/>
                    <a:p>
                      <a:pPr marL="0" marR="0" indent="10160" algn="ctr">
                        <a:lnSpc>
                          <a:spcPct val="115000"/>
                        </a:lnSpc>
                        <a:spcBef>
                          <a:spcPts val="200"/>
                        </a:spcBef>
                        <a:spcAft>
                          <a:spcPts val="200"/>
                        </a:spcAft>
                      </a:pPr>
                      <a:r>
                        <a:rPr lang="en-US" sz="1400" dirty="0" smtClean="0">
                          <a:solidFill>
                            <a:schemeClr val="tx1"/>
                          </a:solidFill>
                          <a:effectLst/>
                          <a:latin typeface="Times New Roman" pitchFamily="18" charset="0"/>
                          <a:cs typeface="Times New Roman" pitchFamily="18" charset="0"/>
                        </a:rPr>
                        <a:t>85</a:t>
                      </a:r>
                      <a:endParaRPr lang="en-US" sz="1400" dirty="0">
                        <a:solidFill>
                          <a:schemeClr val="tx1"/>
                        </a:solidFill>
                        <a:effectLst/>
                        <a:latin typeface="Times New Roman" pitchFamily="18" charset="0"/>
                        <a:ea typeface="Arial"/>
                        <a:cs typeface="Times New Roman" pitchFamily="18" charset="0"/>
                      </a:endParaRPr>
                    </a:p>
                  </a:txBody>
                  <a:tcPr marL="68580" marR="68580" marT="0" marB="0" anchor="ctr"/>
                </a:tc>
              </a:tr>
              <a:tr h="328711">
                <a:tc>
                  <a:txBody>
                    <a:bodyPr/>
                    <a:lstStyle/>
                    <a:p>
                      <a:pPr marL="0" marR="0" indent="0" algn="ctr">
                        <a:lnSpc>
                          <a:spcPct val="115000"/>
                        </a:lnSpc>
                        <a:spcBef>
                          <a:spcPts val="200"/>
                        </a:spcBef>
                        <a:spcAft>
                          <a:spcPts val="200"/>
                        </a:spcAft>
                      </a:pPr>
                      <a:r>
                        <a:rPr lang="en-US" sz="1400" b="0" dirty="0">
                          <a:solidFill>
                            <a:schemeClr val="tx1"/>
                          </a:solidFill>
                          <a:effectLst/>
                          <a:latin typeface="Times New Roman" pitchFamily="18" charset="0"/>
                          <a:cs typeface="Times New Roman" pitchFamily="18" charset="0"/>
                        </a:rPr>
                        <a:t>20</a:t>
                      </a:r>
                      <a:endParaRPr lang="en-US" sz="1400" b="0" dirty="0">
                        <a:solidFill>
                          <a:schemeClr val="tx1"/>
                        </a:solidFill>
                        <a:effectLst/>
                        <a:latin typeface="Times New Roman" pitchFamily="18" charset="0"/>
                        <a:ea typeface="Times New Roman"/>
                        <a:cs typeface="Times New Roman" pitchFamily="18" charset="0"/>
                      </a:endParaRPr>
                    </a:p>
                  </a:txBody>
                  <a:tcPr marL="68580" marR="68580" marT="0" marB="0" anchor="ctr"/>
                </a:tc>
                <a:tc>
                  <a:txBody>
                    <a:bodyPr/>
                    <a:lstStyle/>
                    <a:p>
                      <a:pPr marL="0" marR="0">
                        <a:lnSpc>
                          <a:spcPct val="115000"/>
                        </a:lnSpc>
                        <a:spcBef>
                          <a:spcPts val="200"/>
                        </a:spcBef>
                        <a:spcAft>
                          <a:spcPts val="200"/>
                        </a:spcAft>
                      </a:pPr>
                      <a:r>
                        <a:rPr lang="vi-VN" sz="1400" dirty="0">
                          <a:solidFill>
                            <a:schemeClr val="tx1"/>
                          </a:solidFill>
                          <a:effectLst/>
                          <a:latin typeface="Times New Roman" pitchFamily="18" charset="0"/>
                          <a:cs typeface="Times New Roman" pitchFamily="18" charset="0"/>
                        </a:rPr>
                        <a:t>Tỷ lệ chất thải, nước thải y tế được thu gom xử lý</a:t>
                      </a:r>
                      <a:endParaRPr lang="en-US" sz="1400" dirty="0">
                        <a:solidFill>
                          <a:schemeClr val="tx1"/>
                        </a:solidFill>
                        <a:effectLst/>
                        <a:latin typeface="Times New Roman" pitchFamily="18" charset="0"/>
                        <a:ea typeface="Arial"/>
                        <a:cs typeface="Times New Roman" pitchFamily="18" charset="0"/>
                      </a:endParaRPr>
                    </a:p>
                  </a:txBody>
                  <a:tcPr marL="68580" marR="68580" marT="0" marB="0" anchor="ctr"/>
                </a:tc>
                <a:tc>
                  <a:txBody>
                    <a:bodyPr/>
                    <a:lstStyle/>
                    <a:p>
                      <a:pPr marL="0" marR="0" indent="10160" algn="ctr">
                        <a:lnSpc>
                          <a:spcPct val="115000"/>
                        </a:lnSpc>
                        <a:spcBef>
                          <a:spcPts val="200"/>
                        </a:spcBef>
                        <a:spcAft>
                          <a:spcPts val="200"/>
                        </a:spcAft>
                      </a:pPr>
                      <a:r>
                        <a:rPr lang="vi-VN" sz="1400" dirty="0">
                          <a:solidFill>
                            <a:schemeClr val="tx1"/>
                          </a:solidFill>
                          <a:effectLst/>
                          <a:latin typeface="Times New Roman" pitchFamily="18" charset="0"/>
                          <a:cs typeface="Times New Roman" pitchFamily="18" charset="0"/>
                        </a:rPr>
                        <a:t>%</a:t>
                      </a:r>
                      <a:endParaRPr lang="en-US" sz="1400" dirty="0">
                        <a:solidFill>
                          <a:schemeClr val="tx1"/>
                        </a:solidFill>
                        <a:effectLst/>
                        <a:latin typeface="Times New Roman" pitchFamily="18" charset="0"/>
                        <a:ea typeface="Arial"/>
                        <a:cs typeface="Times New Roman" pitchFamily="18" charset="0"/>
                      </a:endParaRPr>
                    </a:p>
                  </a:txBody>
                  <a:tcPr marL="68580" marR="68580" marT="0" marB="0" anchor="ctr"/>
                </a:tc>
                <a:tc>
                  <a:txBody>
                    <a:bodyPr/>
                    <a:lstStyle/>
                    <a:p>
                      <a:pPr marL="0" marR="0" indent="10160" algn="ctr">
                        <a:lnSpc>
                          <a:spcPct val="115000"/>
                        </a:lnSpc>
                        <a:spcBef>
                          <a:spcPts val="200"/>
                        </a:spcBef>
                        <a:spcAft>
                          <a:spcPts val="200"/>
                        </a:spcAft>
                      </a:pPr>
                      <a:r>
                        <a:rPr lang="vi-VN" sz="1400" dirty="0">
                          <a:solidFill>
                            <a:schemeClr val="tx1"/>
                          </a:solidFill>
                          <a:effectLst/>
                          <a:latin typeface="Times New Roman" pitchFamily="18" charset="0"/>
                          <a:cs typeface="Times New Roman" pitchFamily="18" charset="0"/>
                        </a:rPr>
                        <a:t>100</a:t>
                      </a:r>
                      <a:endParaRPr lang="en-US" sz="1400" dirty="0">
                        <a:solidFill>
                          <a:schemeClr val="tx1"/>
                        </a:solidFill>
                        <a:effectLst/>
                        <a:latin typeface="Times New Roman" pitchFamily="18" charset="0"/>
                        <a:ea typeface="Arial"/>
                        <a:cs typeface="Times New Roman" pitchFamily="18" charset="0"/>
                      </a:endParaRPr>
                    </a:p>
                  </a:txBody>
                  <a:tcPr marL="68580" marR="68580" marT="0" marB="0" anchor="ctr"/>
                </a:tc>
              </a:tr>
              <a:tr h="328711">
                <a:tc>
                  <a:txBody>
                    <a:bodyPr/>
                    <a:lstStyle/>
                    <a:p>
                      <a:pPr marL="0" marR="0" indent="0" algn="ctr">
                        <a:lnSpc>
                          <a:spcPct val="115000"/>
                        </a:lnSpc>
                        <a:spcBef>
                          <a:spcPts val="200"/>
                        </a:spcBef>
                        <a:spcAft>
                          <a:spcPts val="200"/>
                        </a:spcAft>
                      </a:pPr>
                      <a:r>
                        <a:rPr lang="en-US" sz="1400" b="0" dirty="0">
                          <a:solidFill>
                            <a:schemeClr val="tx1"/>
                          </a:solidFill>
                          <a:effectLst/>
                          <a:latin typeface="Times New Roman" pitchFamily="18" charset="0"/>
                          <a:cs typeface="Times New Roman" pitchFamily="18" charset="0"/>
                        </a:rPr>
                        <a:t>21</a:t>
                      </a:r>
                      <a:endParaRPr lang="en-US" sz="1400" b="0" dirty="0">
                        <a:solidFill>
                          <a:schemeClr val="tx1"/>
                        </a:solidFill>
                        <a:effectLst/>
                        <a:latin typeface="Times New Roman" pitchFamily="18" charset="0"/>
                        <a:ea typeface="Times New Roman"/>
                        <a:cs typeface="Times New Roman" pitchFamily="18" charset="0"/>
                      </a:endParaRPr>
                    </a:p>
                  </a:txBody>
                  <a:tcPr marL="68580" marR="68580" marT="0" marB="0" anchor="ctr"/>
                </a:tc>
                <a:tc>
                  <a:txBody>
                    <a:bodyPr/>
                    <a:lstStyle/>
                    <a:p>
                      <a:pPr marL="0" marR="0">
                        <a:lnSpc>
                          <a:spcPct val="115000"/>
                        </a:lnSpc>
                        <a:spcBef>
                          <a:spcPts val="200"/>
                        </a:spcBef>
                        <a:spcAft>
                          <a:spcPts val="200"/>
                        </a:spcAft>
                      </a:pPr>
                      <a:r>
                        <a:rPr lang="vi-VN" sz="1400" b="0" dirty="0">
                          <a:solidFill>
                            <a:schemeClr val="tx1"/>
                          </a:solidFill>
                          <a:effectLst/>
                          <a:latin typeface="Times New Roman" pitchFamily="18" charset="0"/>
                          <a:cs typeface="Times New Roman" pitchFamily="18" charset="0"/>
                        </a:rPr>
                        <a:t>Tỷ lệ các khu, cụm CN có hệ thống xử lý nước thải đạt chuẩn</a:t>
                      </a:r>
                      <a:endParaRPr lang="en-US" sz="1400" b="0" dirty="0">
                        <a:solidFill>
                          <a:schemeClr val="tx1"/>
                        </a:solidFill>
                        <a:effectLst/>
                        <a:latin typeface="Times New Roman" pitchFamily="18" charset="0"/>
                        <a:ea typeface="Arial"/>
                        <a:cs typeface="Times New Roman" pitchFamily="18" charset="0"/>
                      </a:endParaRPr>
                    </a:p>
                  </a:txBody>
                  <a:tcPr marL="68580" marR="68580" marT="0" marB="0" anchor="ctr"/>
                </a:tc>
                <a:tc>
                  <a:txBody>
                    <a:bodyPr/>
                    <a:lstStyle/>
                    <a:p>
                      <a:pPr marL="0" marR="0" indent="10160" algn="ctr">
                        <a:lnSpc>
                          <a:spcPct val="115000"/>
                        </a:lnSpc>
                        <a:spcBef>
                          <a:spcPts val="200"/>
                        </a:spcBef>
                        <a:spcAft>
                          <a:spcPts val="200"/>
                        </a:spcAft>
                      </a:pPr>
                      <a:r>
                        <a:rPr lang="vi-VN" sz="1400" b="0" dirty="0">
                          <a:solidFill>
                            <a:schemeClr val="tx1"/>
                          </a:solidFill>
                          <a:effectLst/>
                          <a:latin typeface="Times New Roman" pitchFamily="18" charset="0"/>
                          <a:cs typeface="Times New Roman" pitchFamily="18" charset="0"/>
                        </a:rPr>
                        <a:t>%</a:t>
                      </a:r>
                      <a:endParaRPr lang="en-US" sz="1400" b="0" dirty="0">
                        <a:solidFill>
                          <a:schemeClr val="tx1"/>
                        </a:solidFill>
                        <a:effectLst/>
                        <a:latin typeface="Times New Roman" pitchFamily="18" charset="0"/>
                        <a:ea typeface="Arial"/>
                        <a:cs typeface="Times New Roman" pitchFamily="18" charset="0"/>
                      </a:endParaRPr>
                    </a:p>
                  </a:txBody>
                  <a:tcPr marL="68580" marR="68580" marT="0" marB="0" anchor="ctr"/>
                </a:tc>
                <a:tc>
                  <a:txBody>
                    <a:bodyPr/>
                    <a:lstStyle/>
                    <a:p>
                      <a:pPr marL="0" marR="0" indent="10160" algn="ctr">
                        <a:lnSpc>
                          <a:spcPct val="115000"/>
                        </a:lnSpc>
                        <a:spcBef>
                          <a:spcPts val="200"/>
                        </a:spcBef>
                        <a:spcAft>
                          <a:spcPts val="200"/>
                        </a:spcAft>
                      </a:pPr>
                      <a:r>
                        <a:rPr lang="vi-VN" sz="1400" b="1" dirty="0">
                          <a:solidFill>
                            <a:schemeClr val="tx1"/>
                          </a:solidFill>
                          <a:effectLst/>
                          <a:latin typeface="Times New Roman" pitchFamily="18" charset="0"/>
                          <a:cs typeface="Times New Roman" pitchFamily="18" charset="0"/>
                        </a:rPr>
                        <a:t>100</a:t>
                      </a:r>
                      <a:endParaRPr lang="en-US" sz="1400" b="1" dirty="0">
                        <a:solidFill>
                          <a:schemeClr val="tx1"/>
                        </a:solidFill>
                        <a:effectLst/>
                        <a:latin typeface="Times New Roman" pitchFamily="18" charset="0"/>
                        <a:ea typeface="Arial"/>
                        <a:cs typeface="Times New Roman" pitchFamily="18" charset="0"/>
                      </a:endParaRPr>
                    </a:p>
                  </a:txBody>
                  <a:tcPr marL="68580" marR="68580" marT="0" marB="0" anchor="ctr"/>
                </a:tc>
              </a:tr>
            </a:tbl>
          </a:graphicData>
        </a:graphic>
      </p:graphicFrame>
      <p:sp>
        <p:nvSpPr>
          <p:cNvPr id="3" name="Title 2"/>
          <p:cNvSpPr>
            <a:spLocks noGrp="1"/>
          </p:cNvSpPr>
          <p:nvPr>
            <p:ph type="title"/>
          </p:nvPr>
        </p:nvSpPr>
        <p:spPr/>
        <p:txBody>
          <a:bodyPr>
            <a:normAutofit/>
          </a:bodyPr>
          <a:lstStyle/>
          <a:p>
            <a:r>
              <a:rPr lang="en-US" sz="2000" dirty="0">
                <a:solidFill>
                  <a:srgbClr val="0070C0"/>
                </a:solidFill>
                <a:latin typeface="Times New Roman" pitchFamily="18" charset="0"/>
                <a:cs typeface="Times New Roman" pitchFamily="18" charset="0"/>
              </a:rPr>
              <a:t>2- CÁC CHỈ TIÊU PHÁT TRIỂN KINH TẾ - XÃ HỘI NĂM 2024</a:t>
            </a:r>
            <a:endParaRPr lang="en-US" sz="2000" dirty="0"/>
          </a:p>
        </p:txBody>
      </p:sp>
    </p:spTree>
    <p:extLst>
      <p:ext uri="{BB962C8B-B14F-4D97-AF65-F5344CB8AC3E}">
        <p14:creationId xmlns:p14="http://schemas.microsoft.com/office/powerpoint/2010/main" val="6772412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just"/>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Quy</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trình</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xây</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dựng,lập</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báo</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cáo</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dự</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toán</a:t>
            </a:r>
            <a:r>
              <a:rPr lang="en-US" sz="1600" dirty="0">
                <a:latin typeface="Times New Roman" pitchFamily="18" charset="0"/>
                <a:cs typeface="Times New Roman" pitchFamily="18" charset="0"/>
              </a:rPr>
              <a:t> NSNN </a:t>
            </a:r>
            <a:r>
              <a:rPr lang="en-US" sz="1600" dirty="0" err="1">
                <a:latin typeface="Times New Roman" pitchFamily="18" charset="0"/>
                <a:cs typeface="Times New Roman" pitchFamily="18" charset="0"/>
              </a:rPr>
              <a:t>theo</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nguyên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tắc</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từ</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dưới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lên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trên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việc</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giao</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dự</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toán</a:t>
            </a:r>
            <a:r>
              <a:rPr lang="en-US" sz="1600" dirty="0">
                <a:latin typeface="Times New Roman" pitchFamily="18" charset="0"/>
                <a:cs typeface="Times New Roman" pitchFamily="18" charset="0"/>
              </a:rPr>
              <a:t> NSNN </a:t>
            </a:r>
            <a:r>
              <a:rPr lang="en-US" sz="1600" dirty="0" err="1">
                <a:latin typeface="Times New Roman" pitchFamily="18" charset="0"/>
                <a:cs typeface="Times New Roman" pitchFamily="18" charset="0"/>
              </a:rPr>
              <a:t>thì</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thực</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hiện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từ</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trên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xuống</a:t>
            </a:r>
            <a:r>
              <a:rPr lang="en-US" sz="1600" dirty="0">
                <a:latin typeface="Times New Roman" pitchFamily="18" charset="0"/>
                <a:cs typeface="Times New Roman" pitchFamily="18" charset="0"/>
              </a:rPr>
              <a:t> (</a:t>
            </a:r>
            <a:r>
              <a:rPr lang="en-US" sz="1600" i="1" dirty="0">
                <a:latin typeface="Times New Roman" pitchFamily="18" charset="0"/>
                <a:cs typeface="Times New Roman" pitchFamily="18" charset="0"/>
              </a:rPr>
              <a:t>TW </a:t>
            </a:r>
            <a:r>
              <a:rPr lang="en-US" sz="1600" i="1" dirty="0" err="1">
                <a:latin typeface="Times New Roman" pitchFamily="18" charset="0"/>
                <a:cs typeface="Times New Roman" pitchFamily="18" charset="0"/>
              </a:rPr>
              <a:t>giao</a:t>
            </a:r>
            <a:r>
              <a:rPr lang="en-US" sz="1600" i="1" dirty="0">
                <a:latin typeface="Times New Roman" pitchFamily="18" charset="0"/>
                <a:cs typeface="Times New Roman" pitchFamily="18" charset="0"/>
              </a:rPr>
              <a:t> </a:t>
            </a:r>
            <a:r>
              <a:rPr lang="en-US" sz="1600" i="1" dirty="0" err="1">
                <a:latin typeface="Times New Roman" pitchFamily="18" charset="0"/>
                <a:cs typeface="Times New Roman" pitchFamily="18" charset="0"/>
              </a:rPr>
              <a:t>số</a:t>
            </a:r>
            <a:r>
              <a:rPr lang="en-US" sz="1600" i="1" dirty="0">
                <a:latin typeface="Times New Roman" pitchFamily="18" charset="0"/>
                <a:cs typeface="Times New Roman" pitchFamily="18" charset="0"/>
              </a:rPr>
              <a:t> </a:t>
            </a:r>
            <a:r>
              <a:rPr lang="en-US" sz="1600" i="1" dirty="0" err="1">
                <a:latin typeface="Times New Roman" pitchFamily="18" charset="0"/>
                <a:cs typeface="Times New Roman" pitchFamily="18" charset="0"/>
              </a:rPr>
              <a:t>kiểm</a:t>
            </a:r>
            <a:r>
              <a:rPr lang="en-US" sz="1600" i="1" dirty="0">
                <a:latin typeface="Times New Roman" pitchFamily="18" charset="0"/>
                <a:cs typeface="Times New Roman" pitchFamily="18" charset="0"/>
              </a:rPr>
              <a:t> </a:t>
            </a:r>
            <a:r>
              <a:rPr lang="en-US" sz="1600" i="1" dirty="0" err="1">
                <a:latin typeface="Times New Roman" pitchFamily="18" charset="0"/>
                <a:cs typeface="Times New Roman" pitchFamily="18" charset="0"/>
              </a:rPr>
              <a:t>tra</a:t>
            </a:r>
            <a:r>
              <a:rPr lang="en-US" sz="1600" i="1" dirty="0">
                <a:latin typeface="Times New Roman" pitchFamily="18" charset="0"/>
                <a:cs typeface="Times New Roman" pitchFamily="18" charset="0"/>
              </a:rPr>
              <a:t> </a:t>
            </a:r>
            <a:r>
              <a:rPr lang="en-US" sz="1600" i="1" dirty="0" err="1">
                <a:latin typeface="Times New Roman" pitchFamily="18" charset="0"/>
                <a:cs typeface="Times New Roman" pitchFamily="18" charset="0"/>
              </a:rPr>
              <a:t>thu</a:t>
            </a:r>
            <a:r>
              <a:rPr lang="en-US" sz="1600" i="1" dirty="0">
                <a:latin typeface="Times New Roman" pitchFamily="18" charset="0"/>
                <a:cs typeface="Times New Roman" pitchFamily="18" charset="0"/>
              </a:rPr>
              <a:t> - chi NSNN, </a:t>
            </a:r>
            <a:r>
              <a:rPr lang="en-US" sz="1600" i="1" dirty="0" err="1">
                <a:latin typeface="Times New Roman" pitchFamily="18" charset="0"/>
                <a:cs typeface="Times New Roman" pitchFamily="18" charset="0"/>
              </a:rPr>
              <a:t>địa</a:t>
            </a:r>
            <a:r>
              <a:rPr lang="en-US" sz="1600" i="1" dirty="0">
                <a:latin typeface="Times New Roman" pitchFamily="18" charset="0"/>
                <a:cs typeface="Times New Roman" pitchFamily="18" charset="0"/>
              </a:rPr>
              <a:t> </a:t>
            </a:r>
            <a:r>
              <a:rPr lang="en-US" sz="1600" i="1" dirty="0" err="1">
                <a:latin typeface="Times New Roman" pitchFamily="18" charset="0"/>
                <a:cs typeface="Times New Roman" pitchFamily="18" charset="0"/>
              </a:rPr>
              <a:t>phương</a:t>
            </a:r>
            <a:r>
              <a:rPr lang="en-US" sz="1600" i="1" dirty="0">
                <a:latin typeface="Times New Roman" pitchFamily="18" charset="0"/>
                <a:cs typeface="Times New Roman" pitchFamily="18" charset="0"/>
              </a:rPr>
              <a:t> </a:t>
            </a:r>
            <a:r>
              <a:rPr lang="en-US" sz="1600" i="1" dirty="0" err="1">
                <a:latin typeface="Times New Roman" pitchFamily="18" charset="0"/>
                <a:cs typeface="Times New Roman" pitchFamily="18" charset="0"/>
              </a:rPr>
              <a:t>lập</a:t>
            </a:r>
            <a:r>
              <a:rPr lang="en-US" sz="1600" i="1" dirty="0">
                <a:latin typeface="Times New Roman" pitchFamily="18" charset="0"/>
                <a:cs typeface="Times New Roman" pitchFamily="18" charset="0"/>
              </a:rPr>
              <a:t> </a:t>
            </a:r>
            <a:r>
              <a:rPr lang="en-US" sz="1600" i="1" dirty="0" err="1">
                <a:latin typeface="Times New Roman" pitchFamily="18" charset="0"/>
                <a:cs typeface="Times New Roman" pitchFamily="18" charset="0"/>
              </a:rPr>
              <a:t>dự</a:t>
            </a:r>
            <a:r>
              <a:rPr lang="en-US" sz="1600" i="1" dirty="0">
                <a:latin typeface="Times New Roman" pitchFamily="18" charset="0"/>
                <a:cs typeface="Times New Roman" pitchFamily="18" charset="0"/>
              </a:rPr>
              <a:t> </a:t>
            </a:r>
            <a:r>
              <a:rPr lang="en-US" sz="1600" i="1" dirty="0" err="1">
                <a:latin typeface="Times New Roman" pitchFamily="18" charset="0"/>
                <a:cs typeface="Times New Roman" pitchFamily="18" charset="0"/>
              </a:rPr>
              <a:t>toán</a:t>
            </a:r>
            <a:r>
              <a:rPr lang="en-US" sz="1600" i="1" dirty="0">
                <a:latin typeface="Times New Roman" pitchFamily="18" charset="0"/>
                <a:cs typeface="Times New Roman" pitchFamily="18" charset="0"/>
              </a:rPr>
              <a:t> </a:t>
            </a:r>
            <a:r>
              <a:rPr lang="en-US" sz="1600" i="1" dirty="0" err="1">
                <a:latin typeface="Times New Roman" pitchFamily="18" charset="0"/>
                <a:cs typeface="Times New Roman" pitchFamily="18" charset="0"/>
              </a:rPr>
              <a:t>gửi</a:t>
            </a:r>
            <a:r>
              <a:rPr lang="en-US" sz="1600" i="1" dirty="0">
                <a:latin typeface="Times New Roman" pitchFamily="18" charset="0"/>
                <a:cs typeface="Times New Roman" pitchFamily="18" charset="0"/>
              </a:rPr>
              <a:t> </a:t>
            </a:r>
            <a:r>
              <a:rPr lang="en-US" sz="1600" i="1" dirty="0" err="1">
                <a:latin typeface="Times New Roman" pitchFamily="18" charset="0"/>
                <a:cs typeface="Times New Roman" pitchFamily="18" charset="0"/>
              </a:rPr>
              <a:t>lên</a:t>
            </a:r>
            <a:r>
              <a:rPr lang="en-US" sz="1600" i="1" dirty="0">
                <a:latin typeface="Times New Roman" pitchFamily="18" charset="0"/>
                <a:cs typeface="Times New Roman" pitchFamily="18" charset="0"/>
              </a:rPr>
              <a:t>; </a:t>
            </a:r>
            <a:r>
              <a:rPr lang="en-US" sz="1600" i="1" dirty="0" err="1">
                <a:latin typeface="Times New Roman" pitchFamily="18" charset="0"/>
                <a:cs typeface="Times New Roman" pitchFamily="18" charset="0"/>
              </a:rPr>
              <a:t>sau</a:t>
            </a:r>
            <a:r>
              <a:rPr lang="en-US" sz="1600" i="1" dirty="0">
                <a:latin typeface="Times New Roman" pitchFamily="18" charset="0"/>
                <a:cs typeface="Times New Roman" pitchFamily="18" charset="0"/>
              </a:rPr>
              <a:t> </a:t>
            </a:r>
            <a:r>
              <a:rPr lang="en-US" sz="1600" i="1" dirty="0" err="1">
                <a:latin typeface="Times New Roman" pitchFamily="18" charset="0"/>
                <a:cs typeface="Times New Roman" pitchFamily="18" charset="0"/>
              </a:rPr>
              <a:t>khi</a:t>
            </a:r>
            <a:r>
              <a:rPr lang="en-US" sz="1600" i="1" dirty="0">
                <a:latin typeface="Times New Roman" pitchFamily="18" charset="0"/>
                <a:cs typeface="Times New Roman" pitchFamily="18" charset="0"/>
              </a:rPr>
              <a:t> </a:t>
            </a:r>
            <a:r>
              <a:rPr lang="en-US" sz="1600" i="1" dirty="0" err="1">
                <a:latin typeface="Times New Roman" pitchFamily="18" charset="0"/>
                <a:cs typeface="Times New Roman" pitchFamily="18" charset="0"/>
              </a:rPr>
              <a:t>Quốc</a:t>
            </a:r>
            <a:r>
              <a:rPr lang="en-US" sz="1600" i="1" dirty="0">
                <a:latin typeface="Times New Roman" pitchFamily="18" charset="0"/>
                <a:cs typeface="Times New Roman" pitchFamily="18" charset="0"/>
              </a:rPr>
              <a:t> </a:t>
            </a:r>
            <a:r>
              <a:rPr lang="en-US" sz="1600" i="1" dirty="0" err="1">
                <a:latin typeface="Times New Roman" pitchFamily="18" charset="0"/>
                <a:cs typeface="Times New Roman" pitchFamily="18" charset="0"/>
              </a:rPr>
              <a:t>hội</a:t>
            </a:r>
            <a:r>
              <a:rPr lang="en-US" sz="1600" i="1" dirty="0">
                <a:latin typeface="Times New Roman" pitchFamily="18" charset="0"/>
                <a:cs typeface="Times New Roman" pitchFamily="18" charset="0"/>
              </a:rPr>
              <a:t> </a:t>
            </a:r>
            <a:r>
              <a:rPr lang="en-US" sz="1600" i="1" dirty="0" err="1">
                <a:latin typeface="Times New Roman" pitchFamily="18" charset="0"/>
                <a:cs typeface="Times New Roman" pitchFamily="18" charset="0"/>
              </a:rPr>
              <a:t>quyết</a:t>
            </a:r>
            <a:r>
              <a:rPr lang="en-US" sz="1600" i="1" dirty="0">
                <a:latin typeface="Times New Roman" pitchFamily="18" charset="0"/>
                <a:cs typeface="Times New Roman" pitchFamily="18" charset="0"/>
              </a:rPr>
              <a:t> </a:t>
            </a:r>
            <a:r>
              <a:rPr lang="en-US" sz="1600" i="1" dirty="0" err="1">
                <a:latin typeface="Times New Roman" pitchFamily="18" charset="0"/>
                <a:cs typeface="Times New Roman" pitchFamily="18" charset="0"/>
              </a:rPr>
              <a:t>định</a:t>
            </a:r>
            <a:r>
              <a:rPr lang="en-US" sz="1600" i="1" dirty="0">
                <a:latin typeface="Times New Roman" pitchFamily="18" charset="0"/>
                <a:cs typeface="Times New Roman" pitchFamily="18" charset="0"/>
              </a:rPr>
              <a:t> </a:t>
            </a:r>
            <a:r>
              <a:rPr lang="en-US" sz="1600" i="1" dirty="0" err="1">
                <a:latin typeface="Times New Roman" pitchFamily="18" charset="0"/>
                <a:cs typeface="Times New Roman" pitchFamily="18" charset="0"/>
              </a:rPr>
              <a:t>thì</a:t>
            </a:r>
            <a:r>
              <a:rPr lang="en-US" sz="1600" i="1" dirty="0">
                <a:latin typeface="Times New Roman" pitchFamily="18" charset="0"/>
                <a:cs typeface="Times New Roman" pitchFamily="18" charset="0"/>
              </a:rPr>
              <a:t> TW </a:t>
            </a:r>
            <a:r>
              <a:rPr lang="en-US" sz="1600" i="1" dirty="0" err="1">
                <a:latin typeface="Times New Roman" pitchFamily="18" charset="0"/>
                <a:cs typeface="Times New Roman" pitchFamily="18" charset="0"/>
              </a:rPr>
              <a:t>giao</a:t>
            </a:r>
            <a:r>
              <a:rPr lang="en-US" sz="1600" i="1" dirty="0">
                <a:latin typeface="Times New Roman" pitchFamily="18" charset="0"/>
                <a:cs typeface="Times New Roman" pitchFamily="18" charset="0"/>
              </a:rPr>
              <a:t> </a:t>
            </a:r>
            <a:r>
              <a:rPr lang="en-US" sz="1600" i="1" dirty="0" err="1">
                <a:latin typeface="Times New Roman" pitchFamily="18" charset="0"/>
                <a:cs typeface="Times New Roman" pitchFamily="18" charset="0"/>
              </a:rPr>
              <a:t>xuống</a:t>
            </a:r>
            <a:r>
              <a:rPr lang="en-US" sz="1600" i="1" dirty="0">
                <a:latin typeface="Times New Roman" pitchFamily="18" charset="0"/>
                <a:cs typeface="Times New Roman" pitchFamily="18" charset="0"/>
              </a:rPr>
              <a:t>; </a:t>
            </a:r>
            <a:r>
              <a:rPr lang="en-US" sz="1600" i="1" dirty="0" err="1">
                <a:latin typeface="Times New Roman" pitchFamily="18" charset="0"/>
                <a:cs typeface="Times New Roman" pitchFamily="18" charset="0"/>
              </a:rPr>
              <a:t>địa</a:t>
            </a:r>
            <a:r>
              <a:rPr lang="en-US" sz="1600" i="1" dirty="0">
                <a:latin typeface="Times New Roman" pitchFamily="18" charset="0"/>
                <a:cs typeface="Times New Roman" pitchFamily="18" charset="0"/>
              </a:rPr>
              <a:t> </a:t>
            </a:r>
            <a:r>
              <a:rPr lang="en-US" sz="1600" i="1" dirty="0" err="1">
                <a:latin typeface="Times New Roman" pitchFamily="18" charset="0"/>
                <a:cs typeface="Times New Roman" pitchFamily="18" charset="0"/>
              </a:rPr>
              <a:t>phương</a:t>
            </a:r>
            <a:r>
              <a:rPr lang="en-US" sz="1600" i="1" dirty="0">
                <a:latin typeface="Times New Roman" pitchFamily="18" charset="0"/>
                <a:cs typeface="Times New Roman" pitchFamily="18" charset="0"/>
              </a:rPr>
              <a:t> </a:t>
            </a:r>
            <a:r>
              <a:rPr lang="en-US" sz="1600" i="1" dirty="0" err="1">
                <a:latin typeface="Times New Roman" pitchFamily="18" charset="0"/>
                <a:cs typeface="Times New Roman" pitchFamily="18" charset="0"/>
              </a:rPr>
              <a:t>quyết</a:t>
            </a:r>
            <a:r>
              <a:rPr lang="en-US" sz="1600" i="1" dirty="0">
                <a:latin typeface="Times New Roman" pitchFamily="18" charset="0"/>
                <a:cs typeface="Times New Roman" pitchFamily="18" charset="0"/>
              </a:rPr>
              <a:t> </a:t>
            </a:r>
            <a:r>
              <a:rPr lang="en-US" sz="1600" i="1" dirty="0" err="1">
                <a:latin typeface="Times New Roman" pitchFamily="18" charset="0"/>
                <a:cs typeface="Times New Roman" pitchFamily="18" charset="0"/>
              </a:rPr>
              <a:t>định</a:t>
            </a:r>
            <a:r>
              <a:rPr lang="en-US" sz="1600" i="1" dirty="0">
                <a:latin typeface="Times New Roman" pitchFamily="18" charset="0"/>
                <a:cs typeface="Times New Roman" pitchFamily="18" charset="0"/>
              </a:rPr>
              <a:t> </a:t>
            </a:r>
            <a:r>
              <a:rPr lang="en-US" sz="1600" i="1" dirty="0" err="1">
                <a:latin typeface="Times New Roman" pitchFamily="18" charset="0"/>
                <a:cs typeface="Times New Roman" pitchFamily="18" charset="0"/>
              </a:rPr>
              <a:t>xong</a:t>
            </a:r>
            <a:r>
              <a:rPr lang="en-US" sz="1600" i="1" dirty="0">
                <a:latin typeface="Times New Roman" pitchFamily="18" charset="0"/>
                <a:cs typeface="Times New Roman" pitchFamily="18" charset="0"/>
              </a:rPr>
              <a:t> </a:t>
            </a:r>
            <a:r>
              <a:rPr lang="en-US" sz="1600" i="1" dirty="0" err="1">
                <a:latin typeface="Times New Roman" pitchFamily="18" charset="0"/>
                <a:cs typeface="Times New Roman" pitchFamily="18" charset="0"/>
              </a:rPr>
              <a:t>báo</a:t>
            </a:r>
            <a:r>
              <a:rPr lang="en-US" sz="1600" i="1" dirty="0">
                <a:latin typeface="Times New Roman" pitchFamily="18" charset="0"/>
                <a:cs typeface="Times New Roman" pitchFamily="18" charset="0"/>
              </a:rPr>
              <a:t> </a:t>
            </a:r>
            <a:r>
              <a:rPr lang="en-US" sz="1600" i="1" dirty="0" err="1">
                <a:latin typeface="Times New Roman" pitchFamily="18" charset="0"/>
                <a:cs typeface="Times New Roman" pitchFamily="18" charset="0"/>
              </a:rPr>
              <a:t>cáo</a:t>
            </a:r>
            <a:r>
              <a:rPr lang="en-US" sz="1600" i="1" dirty="0">
                <a:latin typeface="Times New Roman" pitchFamily="18" charset="0"/>
                <a:cs typeface="Times New Roman" pitchFamily="18" charset="0"/>
              </a:rPr>
              <a:t> </a:t>
            </a:r>
            <a:r>
              <a:rPr lang="en-US" sz="1600" i="1" dirty="0" err="1">
                <a:latin typeface="Times New Roman" pitchFamily="18" charset="0"/>
                <a:cs typeface="Times New Roman" pitchFamily="18" charset="0"/>
              </a:rPr>
              <a:t>cơ</a:t>
            </a:r>
            <a:r>
              <a:rPr lang="en-US" sz="1600" i="1" dirty="0">
                <a:latin typeface="Times New Roman" pitchFamily="18" charset="0"/>
                <a:cs typeface="Times New Roman" pitchFamily="18" charset="0"/>
              </a:rPr>
              <a:t> </a:t>
            </a:r>
            <a:r>
              <a:rPr lang="en-US" sz="1600" i="1" dirty="0" err="1">
                <a:latin typeface="Times New Roman" pitchFamily="18" charset="0"/>
                <a:cs typeface="Times New Roman" pitchFamily="18" charset="0"/>
              </a:rPr>
              <a:t>quan</a:t>
            </a:r>
            <a:r>
              <a:rPr lang="en-US" sz="1600" i="1" dirty="0">
                <a:latin typeface="Times New Roman" pitchFamily="18" charset="0"/>
                <a:cs typeface="Times New Roman" pitchFamily="18" charset="0"/>
              </a:rPr>
              <a:t> </a:t>
            </a:r>
            <a:r>
              <a:rPr lang="en-US" sz="1600" i="1" dirty="0" err="1">
                <a:latin typeface="Times New Roman" pitchFamily="18" charset="0"/>
                <a:cs typeface="Times New Roman" pitchFamily="18" charset="0"/>
              </a:rPr>
              <a:t>cấp</a:t>
            </a:r>
            <a:r>
              <a:rPr lang="en-US" sz="1600" i="1" dirty="0">
                <a:latin typeface="Times New Roman" pitchFamily="18" charset="0"/>
                <a:cs typeface="Times New Roman" pitchFamily="18" charset="0"/>
              </a:rPr>
              <a:t> </a:t>
            </a:r>
            <a:r>
              <a:rPr lang="en-US" sz="1600" i="1" dirty="0" err="1">
                <a:latin typeface="Times New Roman" pitchFamily="18" charset="0"/>
                <a:cs typeface="Times New Roman" pitchFamily="18" charset="0"/>
              </a:rPr>
              <a:t>trên</a:t>
            </a:r>
            <a:r>
              <a:rPr lang="en-US" sz="1600" dirty="0">
                <a:latin typeface="Times New Roman" pitchFamily="18" charset="0"/>
                <a:cs typeface="Times New Roman" pitchFamily="18" charset="0"/>
              </a:rPr>
              <a:t>).</a:t>
            </a:r>
          </a:p>
          <a:p>
            <a:pPr algn="just"/>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Thẩm</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quyền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quyết</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định</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dự</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toán</a:t>
            </a:r>
            <a:r>
              <a:rPr lang="en-US" sz="1600" dirty="0">
                <a:latin typeface="Times New Roman" pitchFamily="18" charset="0"/>
                <a:cs typeface="Times New Roman" pitchFamily="18" charset="0"/>
              </a:rPr>
              <a:t> NSNN </a:t>
            </a:r>
            <a:r>
              <a:rPr lang="en-US" sz="1600" dirty="0" err="1">
                <a:latin typeface="Times New Roman" pitchFamily="18" charset="0"/>
                <a:cs typeface="Times New Roman" pitchFamily="18" charset="0"/>
              </a:rPr>
              <a:t>và</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phê</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chuẩn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quyết</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toán</a:t>
            </a:r>
            <a:r>
              <a:rPr lang="en-US" sz="1600" dirty="0">
                <a:latin typeface="Times New Roman" pitchFamily="18" charset="0"/>
                <a:cs typeface="Times New Roman" pitchFamily="18" charset="0"/>
              </a:rPr>
              <a:t> NSNN</a:t>
            </a:r>
          </a:p>
          <a:p>
            <a:pPr algn="just"/>
            <a:r>
              <a:rPr lang="en-US" sz="1600" dirty="0">
                <a:latin typeface="Times New Roman" pitchFamily="18" charset="0"/>
                <a:cs typeface="Times New Roman" pitchFamily="18" charset="0"/>
              </a:rPr>
              <a:t>	+ </a:t>
            </a:r>
            <a:r>
              <a:rPr lang="en-US" sz="1600" dirty="0" err="1">
                <a:latin typeface="Times New Roman" pitchFamily="18" charset="0"/>
                <a:cs typeface="Times New Roman" pitchFamily="18" charset="0"/>
              </a:rPr>
              <a:t>Quốc</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hội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quyết</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định</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dự</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toán</a:t>
            </a:r>
            <a:r>
              <a:rPr lang="en-US" sz="1600" dirty="0">
                <a:latin typeface="Times New Roman" pitchFamily="18" charset="0"/>
                <a:cs typeface="Times New Roman" pitchFamily="18" charset="0"/>
              </a:rPr>
              <a:t> NSNN (</a:t>
            </a:r>
            <a:r>
              <a:rPr lang="en-US" sz="1600" dirty="0" err="1">
                <a:latin typeface="Times New Roman" pitchFamily="18" charset="0"/>
                <a:cs typeface="Times New Roman" pitchFamily="18" charset="0"/>
              </a:rPr>
              <a:t>về</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tổng</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mức</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cơ</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cấu</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và</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mức</a:t>
            </a:r>
            <a:r>
              <a:rPr lang="en-US" sz="1600" dirty="0">
                <a:latin typeface="Times New Roman" pitchFamily="18" charset="0"/>
                <a:cs typeface="Times New Roman" pitchFamily="18" charset="0"/>
              </a:rPr>
              <a:t> chi </a:t>
            </a:r>
            <a:r>
              <a:rPr lang="en-US" sz="1600" dirty="0" err="1">
                <a:latin typeface="Times New Roman" pitchFamily="18" charset="0"/>
                <a:cs typeface="Times New Roman" pitchFamily="18" charset="0"/>
              </a:rPr>
              <a:t>theo</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một</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số</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lĩnh</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vực</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quan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trọng</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như</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giáo</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dục</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đào</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tạo</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khoa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học</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công</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nghệ</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số</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bội</a:t>
            </a:r>
            <a:r>
              <a:rPr lang="en-US" sz="1600" dirty="0">
                <a:latin typeface="Times New Roman" pitchFamily="18" charset="0"/>
                <a:cs typeface="Times New Roman" pitchFamily="18" charset="0"/>
              </a:rPr>
              <a:t> chi </a:t>
            </a:r>
            <a:r>
              <a:rPr lang="en-US" sz="1600" dirty="0" err="1">
                <a:latin typeface="Times New Roman" pitchFamily="18" charset="0"/>
                <a:cs typeface="Times New Roman" pitchFamily="18" charset="0"/>
              </a:rPr>
              <a:t>và</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nguồn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bù</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đắp</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bội</a:t>
            </a:r>
            <a:r>
              <a:rPr lang="en-US" sz="1600" dirty="0">
                <a:latin typeface="Times New Roman" pitchFamily="18" charset="0"/>
                <a:cs typeface="Times New Roman" pitchFamily="18" charset="0"/>
              </a:rPr>
              <a:t> chi NSNN); </a:t>
            </a:r>
            <a:r>
              <a:rPr lang="en-US" sz="1600" dirty="0" err="1">
                <a:latin typeface="Times New Roman" pitchFamily="18" charset="0"/>
                <a:cs typeface="Times New Roman" pitchFamily="18" charset="0"/>
              </a:rPr>
              <a:t>quyết</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định</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phân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bổ</a:t>
            </a:r>
            <a:r>
              <a:rPr lang="en-US" sz="1600" dirty="0">
                <a:latin typeface="Times New Roman" pitchFamily="18" charset="0"/>
                <a:cs typeface="Times New Roman" pitchFamily="18" charset="0"/>
              </a:rPr>
              <a:t> NSTW (</a:t>
            </a:r>
            <a:r>
              <a:rPr lang="en-US" sz="1600" dirty="0" err="1">
                <a:latin typeface="Times New Roman" pitchFamily="18" charset="0"/>
                <a:cs typeface="Times New Roman" pitchFamily="18" charset="0"/>
              </a:rPr>
              <a:t>bao</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gồm</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tổng</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mức</a:t>
            </a:r>
            <a:r>
              <a:rPr lang="en-US" sz="1600" dirty="0">
                <a:latin typeface="Times New Roman" pitchFamily="18" charset="0"/>
                <a:cs typeface="Times New Roman" pitchFamily="18" charset="0"/>
              </a:rPr>
              <a:t> chi </a:t>
            </a:r>
            <a:r>
              <a:rPr lang="en-US" sz="1600" dirty="0" err="1">
                <a:latin typeface="Times New Roman" pitchFamily="18" charset="0"/>
                <a:cs typeface="Times New Roman" pitchFamily="18" charset="0"/>
              </a:rPr>
              <a:t>theo</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từng</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lĩnh</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vực</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dự</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toán</a:t>
            </a:r>
            <a:r>
              <a:rPr lang="en-US" sz="1600" dirty="0">
                <a:latin typeface="Times New Roman" pitchFamily="18" charset="0"/>
                <a:cs typeface="Times New Roman" pitchFamily="18" charset="0"/>
              </a:rPr>
              <a:t> chi </a:t>
            </a:r>
            <a:r>
              <a:rPr lang="en-US" sz="1600" dirty="0" err="1">
                <a:latin typeface="Times New Roman" pitchFamily="18" charset="0"/>
                <a:cs typeface="Times New Roman" pitchFamily="18" charset="0"/>
              </a:rPr>
              <a:t>từng</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Bộ</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cơ</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quan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trung</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ương</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số</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bổ</a:t>
            </a:r>
            <a:r>
              <a:rPr lang="en-US" sz="1600" dirty="0">
                <a:latin typeface="Times New Roman" pitchFamily="18" charset="0"/>
                <a:cs typeface="Times New Roman" pitchFamily="18" charset="0"/>
              </a:rPr>
              <a:t> sung </a:t>
            </a:r>
            <a:r>
              <a:rPr lang="en-US" sz="1600" dirty="0" err="1">
                <a:latin typeface="Times New Roman" pitchFamily="18" charset="0"/>
                <a:cs typeface="Times New Roman" pitchFamily="18" charset="0"/>
              </a:rPr>
              <a:t>từ</a:t>
            </a:r>
            <a:r>
              <a:rPr lang="en-US" sz="1600" dirty="0">
                <a:latin typeface="Times New Roman" pitchFamily="18" charset="0"/>
                <a:cs typeface="Times New Roman" pitchFamily="18" charset="0"/>
              </a:rPr>
              <a:t> NSTW </a:t>
            </a:r>
            <a:r>
              <a:rPr lang="en-US" sz="1600" dirty="0" err="1">
                <a:latin typeface="Times New Roman" pitchFamily="18" charset="0"/>
                <a:cs typeface="Times New Roman" pitchFamily="18" charset="0"/>
              </a:rPr>
              <a:t>cho</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ngân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sách</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từng</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địa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phương</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số</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bội</a:t>
            </a:r>
            <a:r>
              <a:rPr lang="en-US" sz="1600" dirty="0">
                <a:latin typeface="Times New Roman" pitchFamily="18" charset="0"/>
                <a:cs typeface="Times New Roman" pitchFamily="18" charset="0"/>
              </a:rPr>
              <a:t> chi </a:t>
            </a:r>
            <a:r>
              <a:rPr lang="en-US" sz="1600" dirty="0" err="1">
                <a:latin typeface="Times New Roman" pitchFamily="18" charset="0"/>
                <a:cs typeface="Times New Roman" pitchFamily="18" charset="0"/>
              </a:rPr>
              <a:t>ngân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sách</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tổng</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mức</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vay</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của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từng</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địa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phương</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Quốc</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hội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phê</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chuẩn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quyết</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toán</a:t>
            </a:r>
            <a:r>
              <a:rPr lang="en-US" sz="1600" dirty="0">
                <a:latin typeface="Times New Roman" pitchFamily="18" charset="0"/>
                <a:cs typeface="Times New Roman" pitchFamily="18" charset="0"/>
              </a:rPr>
              <a:t> NSNN.</a:t>
            </a:r>
          </a:p>
          <a:p>
            <a:pPr algn="just"/>
            <a:r>
              <a:rPr lang="en-US" sz="1600" dirty="0" smtClean="0">
                <a:latin typeface="Times New Roman" pitchFamily="18" charset="0"/>
                <a:cs typeface="Times New Roman" pitchFamily="18" charset="0"/>
              </a:rPr>
              <a:t>          + </a:t>
            </a:r>
            <a:r>
              <a:rPr lang="en-US" sz="1600" dirty="0" err="1" smtClean="0">
                <a:latin typeface="Times New Roman" pitchFamily="18" charset="0"/>
                <a:cs typeface="Times New Roman" pitchFamily="18" charset="0"/>
              </a:rPr>
              <a:t>Hội</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đồng</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nhân</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dân</a:t>
            </a:r>
            <a:r>
              <a:rPr lang="en-US" sz="1600" dirty="0" smtClean="0">
                <a:latin typeface="Times New Roman" pitchFamily="18" charset="0"/>
                <a:cs typeface="Times New Roman" pitchFamily="18" charset="0"/>
              </a:rPr>
              <a:t> </a:t>
            </a:r>
            <a:r>
              <a:rPr lang="en-US" sz="1600" dirty="0" err="1">
                <a:latin typeface="Times New Roman" pitchFamily="18" charset="0"/>
                <a:cs typeface="Times New Roman" pitchFamily="18" charset="0"/>
              </a:rPr>
              <a:t>địa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phương</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quyết</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định</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dự</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toán</a:t>
            </a:r>
            <a:r>
              <a:rPr lang="en-US" sz="1600" dirty="0">
                <a:latin typeface="Times New Roman" pitchFamily="18" charset="0"/>
                <a:cs typeface="Times New Roman" pitchFamily="18" charset="0"/>
              </a:rPr>
              <a:t> NSĐP </a:t>
            </a:r>
            <a:r>
              <a:rPr lang="en-US" sz="1600" dirty="0" err="1">
                <a:latin typeface="Times New Roman" pitchFamily="18" charset="0"/>
                <a:cs typeface="Times New Roman" pitchFamily="18" charset="0"/>
              </a:rPr>
              <a:t>căn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cứ</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tổng</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mức</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cơ</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cấu</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ngân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sách</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đã</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được</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cấp</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trên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quyết</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định</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và</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giao</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cho</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cấp</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dưới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Đối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với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ngân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sách</a:t>
            </a:r>
            <a:r>
              <a:rPr lang="en-US" sz="1600" dirty="0">
                <a:latin typeface="Times New Roman" pitchFamily="18" charset="0"/>
                <a:cs typeface="Times New Roman" pitchFamily="18" charset="0"/>
              </a:rPr>
              <a:t> chi </a:t>
            </a:r>
            <a:r>
              <a:rPr lang="en-US" sz="1600" dirty="0" err="1">
                <a:latin typeface="Times New Roman" pitchFamily="18" charset="0"/>
                <a:cs typeface="Times New Roman" pitchFamily="18" charset="0"/>
              </a:rPr>
              <a:t>tiết</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theo</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lĩnh</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vực</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trừ</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các</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lĩnh</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vực</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nào</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đã</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được</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cấp</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trên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quyết</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định</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còn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lại</a:t>
            </a:r>
            <a:r>
              <a:rPr lang="en-US" sz="1600" dirty="0">
                <a:latin typeface="Times New Roman" pitchFamily="18" charset="0"/>
                <a:cs typeface="Times New Roman" pitchFamily="18" charset="0"/>
              </a:rPr>
              <a:t> do HĐND </a:t>
            </a:r>
            <a:r>
              <a:rPr lang="en-US" sz="1600" dirty="0" err="1">
                <a:latin typeface="Times New Roman" pitchFamily="18" charset="0"/>
                <a:cs typeface="Times New Roman" pitchFamily="18" charset="0"/>
              </a:rPr>
              <a:t>quyết</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định</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quyết</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định</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phân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bổ</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dự</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toán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ngân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sách</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cấp</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mình</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bao</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gồm</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dự</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toán</a:t>
            </a:r>
            <a:r>
              <a:rPr lang="en-US" sz="1600" dirty="0">
                <a:latin typeface="Times New Roman" pitchFamily="18" charset="0"/>
                <a:cs typeface="Times New Roman" pitchFamily="18" charset="0"/>
              </a:rPr>
              <a:t> chi NS </a:t>
            </a:r>
            <a:r>
              <a:rPr lang="en-US" sz="1600" dirty="0" err="1">
                <a:latin typeface="Times New Roman" pitchFamily="18" charset="0"/>
                <a:cs typeface="Times New Roman" pitchFamily="18" charset="0"/>
              </a:rPr>
              <a:t>cấp</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mình</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theo</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từng</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lĩnh</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vực</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dự</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toán</a:t>
            </a:r>
            <a:r>
              <a:rPr lang="en-US" sz="1600" dirty="0">
                <a:latin typeface="Times New Roman" pitchFamily="18" charset="0"/>
                <a:cs typeface="Times New Roman" pitchFamily="18" charset="0"/>
              </a:rPr>
              <a:t> chi </a:t>
            </a:r>
            <a:r>
              <a:rPr lang="en-US" sz="1600" dirty="0" err="1">
                <a:latin typeface="Times New Roman" pitchFamily="18" charset="0"/>
                <a:cs typeface="Times New Roman" pitchFamily="18" charset="0"/>
              </a:rPr>
              <a:t>của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từng</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cơ</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quan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đơn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vị</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thuộc</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cấp</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mình</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mức</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bổ</a:t>
            </a:r>
            <a:r>
              <a:rPr lang="en-US" sz="1600" dirty="0">
                <a:latin typeface="Times New Roman" pitchFamily="18" charset="0"/>
                <a:cs typeface="Times New Roman" pitchFamily="18" charset="0"/>
              </a:rPr>
              <a:t> sung NS </a:t>
            </a:r>
            <a:r>
              <a:rPr lang="en-US" sz="1600" dirty="0" err="1">
                <a:latin typeface="Times New Roman" pitchFamily="18" charset="0"/>
                <a:cs typeface="Times New Roman" pitchFamily="18" charset="0"/>
              </a:rPr>
              <a:t>cho</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từng</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địa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phương</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cấp</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dưới</a:t>
            </a:r>
            <a:r>
              <a:rPr lang="en-US" sz="1600" dirty="0">
                <a:latin typeface="Times New Roman" pitchFamily="18" charset="0"/>
                <a:cs typeface="Times New Roman" pitchFamily="18" charset="0"/>
              </a:rPr>
              <a:t>). HĐND </a:t>
            </a:r>
            <a:r>
              <a:rPr lang="en-US" sz="1600" dirty="0" err="1">
                <a:latin typeface="Times New Roman" pitchFamily="18" charset="0"/>
                <a:cs typeface="Times New Roman" pitchFamily="18" charset="0"/>
              </a:rPr>
              <a:t>phê</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chuẩn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quyết</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toán</a:t>
            </a:r>
            <a:r>
              <a:rPr lang="en-US" sz="1600" dirty="0">
                <a:latin typeface="Times New Roman" pitchFamily="18" charset="0"/>
                <a:cs typeface="Times New Roman" pitchFamily="18" charset="0"/>
              </a:rPr>
              <a:t> NSĐP.</a:t>
            </a:r>
          </a:p>
          <a:p>
            <a:endParaRPr lang="en-US" dirty="0"/>
          </a:p>
        </p:txBody>
      </p:sp>
      <p:sp>
        <p:nvSpPr>
          <p:cNvPr id="3" name="Title 2"/>
          <p:cNvSpPr>
            <a:spLocks noGrp="1"/>
          </p:cNvSpPr>
          <p:nvPr>
            <p:ph type="title"/>
          </p:nvPr>
        </p:nvSpPr>
        <p:spPr/>
        <p:txBody>
          <a:bodyPr>
            <a:normAutofit/>
          </a:bodyPr>
          <a:lstStyle/>
          <a:p>
            <a:r>
              <a:rPr lang="en-US" sz="2000" dirty="0" smtClean="0">
                <a:solidFill>
                  <a:srgbClr val="0070C0"/>
                </a:solidFill>
                <a:latin typeface="Times New Roman" pitchFamily="18" charset="0"/>
                <a:cs typeface="Times New Roman" pitchFamily="18" charset="0"/>
              </a:rPr>
              <a:t>3- QUY TRÌNH NGÂN SÁCH</a:t>
            </a:r>
            <a:endParaRPr lang="en-US" sz="2000" dirty="0">
              <a:solidFill>
                <a:srgbClr val="0070C0"/>
              </a:solidFill>
              <a:latin typeface="Times New Roman" pitchFamily="18" charset="0"/>
              <a:cs typeface="Times New Roman" pitchFamily="18" charset="0"/>
            </a:endParaRPr>
          </a:p>
        </p:txBody>
      </p:sp>
    </p:spTree>
    <p:extLst>
      <p:ext uri="{BB962C8B-B14F-4D97-AF65-F5344CB8AC3E}">
        <p14:creationId xmlns:p14="http://schemas.microsoft.com/office/powerpoint/2010/main" val="285255944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100</TotalTime>
  <Words>1059</Words>
  <Application>Microsoft Office PowerPoint</Application>
  <PresentationFormat>On-screen Show (4:3)</PresentationFormat>
  <Paragraphs>246</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Concourse</vt:lpstr>
      <vt:lpstr>  BÁO CÁO NGÂN SÁCH DÀNH CHO CÔNG DÂN  NĂM 2024 </vt:lpstr>
      <vt:lpstr>TÓM LƯỢC NỘI DUNG</vt:lpstr>
      <vt:lpstr>1- KHÁI NIỆM CƠ BẢN</vt:lpstr>
      <vt:lpstr>1- KHÁI NIỆM CƠ BẢN</vt:lpstr>
      <vt:lpstr>1- KHÁI NIỆM CƠ BẢN</vt:lpstr>
      <vt:lpstr>2- CÁC CHỈ TIÊU PHÁT TRIỂN KINH TẾ - XÃ HỘI NĂM 2024</vt:lpstr>
      <vt:lpstr>2- CÁC CHỈ TIÊU PHÁT TRIỂN KINH TẾ - XÃ HỘI NĂM 2024</vt:lpstr>
      <vt:lpstr>2- CÁC CHỈ TIÊU PHÁT TRIỂN KINH TẾ - XÃ HỘI NĂM 2024</vt:lpstr>
      <vt:lpstr>3- QUY TRÌNH NGÂN SÁCH</vt:lpstr>
      <vt:lpstr>4- DỰ TOÁN THU NSNN</vt:lpstr>
      <vt:lpstr>PowerPoint Presentation</vt:lpstr>
      <vt:lpstr>PowerPoint Presentation</vt:lpstr>
      <vt:lpstr>5- DỰ TOÁN CHI NSĐP NĂM 2024</vt:lpstr>
      <vt:lpstr>5- DỰ TOÁN CHI NSĐP NĂM 2024 </vt:lpstr>
      <vt:lpstr>6- THAY ĐỔI VỀ DỰ TOÁN THU, CHI NSNN SO VỚI NĂM 2023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Truong Thi To Nu</dc:creator>
  <cp:lastModifiedBy>Truong Thi To Nu</cp:lastModifiedBy>
  <cp:revision>79</cp:revision>
  <dcterms:created xsi:type="dcterms:W3CDTF">2023-12-26T06:53:59Z</dcterms:created>
  <dcterms:modified xsi:type="dcterms:W3CDTF">2023-12-26T08:38:19Z</dcterms:modified>
</cp:coreProperties>
</file>